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347" r:id="rId3"/>
    <p:sldId id="348" r:id="rId4"/>
    <p:sldId id="350" r:id="rId5"/>
    <p:sldId id="352" r:id="rId6"/>
    <p:sldId id="351" r:id="rId7"/>
    <p:sldId id="361" r:id="rId8"/>
    <p:sldId id="258" r:id="rId9"/>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idalgo\Documents\INFORMES\2022\Agosto\Documento%20GNV\Datos%20GNV.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hidalgo\Downloads\Enero%202023.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hidalgo\Downloads\Enero%202023.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hidalgo\Documents\INFORMES\2022\Agosto\Documento%20GNV\Datos%20GNV.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chidalgo\Documents\INFORMES\2022\Agosto\Documento%20GNV\Datos%20GNV.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s-PE" sz="1400"/>
              <a:t>Vehículos convertidos a GNV (stock y variación anual)</a:t>
            </a:r>
          </a:p>
        </c:rich>
      </c:tx>
      <c:layout>
        <c:manualLayout>
          <c:xMode val="edge"/>
          <c:yMode val="edge"/>
          <c:x val="0.20763280789517433"/>
          <c:y val="0"/>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ES"/>
        </a:p>
      </c:txPr>
    </c:title>
    <c:autoTitleDeleted val="0"/>
    <c:plotArea>
      <c:layout>
        <c:manualLayout>
          <c:layoutTarget val="inner"/>
          <c:xMode val="edge"/>
          <c:yMode val="edge"/>
          <c:x val="0.11226139918690586"/>
          <c:y val="9.3541848935549718E-2"/>
          <c:w val="0.79079420254809796"/>
          <c:h val="0.69808289588801398"/>
        </c:manualLayout>
      </c:layout>
      <c:barChart>
        <c:barDir val="col"/>
        <c:grouping val="clustered"/>
        <c:varyColors val="0"/>
        <c:ser>
          <c:idx val="0"/>
          <c:order val="0"/>
          <c:tx>
            <c:strRef>
              <c:f>Hoja1!$A$8</c:f>
              <c:strCache>
                <c:ptCount val="1"/>
                <c:pt idx="0">
                  <c:v>Total de vehículos convertidos</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Hoja1!$F$3:$S$3</c:f>
              <c:numCache>
                <c:formatCode>General</c:formatCod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numCache>
            </c:numRef>
          </c:cat>
          <c:val>
            <c:numRef>
              <c:f>Hoja1!$F$8:$S$8</c:f>
              <c:numCache>
                <c:formatCode>_-* #,##0_-;\-* #,##0_-;_-* "-"??_-;_-@_-</c:formatCode>
                <c:ptCount val="14"/>
                <c:pt idx="0">
                  <c:v>81831</c:v>
                </c:pt>
                <c:pt idx="1">
                  <c:v>104861</c:v>
                </c:pt>
                <c:pt idx="2">
                  <c:v>128167</c:v>
                </c:pt>
                <c:pt idx="3">
                  <c:v>153868</c:v>
                </c:pt>
                <c:pt idx="4">
                  <c:v>173318</c:v>
                </c:pt>
                <c:pt idx="5">
                  <c:v>199398</c:v>
                </c:pt>
                <c:pt idx="6">
                  <c:v>219659</c:v>
                </c:pt>
                <c:pt idx="7">
                  <c:v>236693</c:v>
                </c:pt>
                <c:pt idx="8">
                  <c:v>254684</c:v>
                </c:pt>
                <c:pt idx="9">
                  <c:v>273794</c:v>
                </c:pt>
                <c:pt idx="10">
                  <c:v>295877</c:v>
                </c:pt>
                <c:pt idx="11">
                  <c:v>305399</c:v>
                </c:pt>
                <c:pt idx="12">
                  <c:v>325843</c:v>
                </c:pt>
                <c:pt idx="13">
                  <c:v>400348</c:v>
                </c:pt>
              </c:numCache>
            </c:numRef>
          </c:val>
          <c:extLst>
            <c:ext xmlns:c16="http://schemas.microsoft.com/office/drawing/2014/chart" uri="{C3380CC4-5D6E-409C-BE32-E72D297353CC}">
              <c16:uniqueId val="{00000000-135F-464A-8D8E-158122FC55B3}"/>
            </c:ext>
          </c:extLst>
        </c:ser>
        <c:dLbls>
          <c:showLegendKey val="0"/>
          <c:showVal val="0"/>
          <c:showCatName val="0"/>
          <c:showSerName val="0"/>
          <c:showPercent val="0"/>
          <c:showBubbleSize val="0"/>
        </c:dLbls>
        <c:gapWidth val="150"/>
        <c:axId val="114176336"/>
        <c:axId val="114176728"/>
      </c:barChart>
      <c:lineChart>
        <c:grouping val="standard"/>
        <c:varyColors val="0"/>
        <c:ser>
          <c:idx val="1"/>
          <c:order val="1"/>
          <c:tx>
            <c:strRef>
              <c:f>Hoja1!$A$9</c:f>
              <c:strCache>
                <c:ptCount val="1"/>
                <c:pt idx="0">
                  <c:v>Total de vehículos convertidos (var. % anual) - eje derecho</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val>
            <c:numRef>
              <c:f>Hoja1!$F$9:$S$9</c:f>
              <c:numCache>
                <c:formatCode>0.00%</c:formatCode>
                <c:ptCount val="14"/>
                <c:pt idx="0">
                  <c:v>0.42008538109121196</c:v>
                </c:pt>
                <c:pt idx="1">
                  <c:v>0.28143368650022604</c:v>
                </c:pt>
                <c:pt idx="2">
                  <c:v>0.22225612954291862</c:v>
                </c:pt>
                <c:pt idx="3">
                  <c:v>0.20052743685972207</c:v>
                </c:pt>
                <c:pt idx="4">
                  <c:v>0.12640705019887166</c:v>
                </c:pt>
                <c:pt idx="5">
                  <c:v>0.15047484969824243</c:v>
                </c:pt>
                <c:pt idx="6">
                  <c:v>0.1016108486544498</c:v>
                </c:pt>
                <c:pt idx="7">
                  <c:v>7.7547471307799709E-2</c:v>
                </c:pt>
                <c:pt idx="8">
                  <c:v>7.6009852424871127E-2</c:v>
                </c:pt>
                <c:pt idx="9">
                  <c:v>7.5034159978640158E-2</c:v>
                </c:pt>
                <c:pt idx="10">
                  <c:v>8.0655529339576537E-2</c:v>
                </c:pt>
                <c:pt idx="11">
                  <c:v>3.2182291965918264E-2</c:v>
                </c:pt>
                <c:pt idx="12">
                  <c:v>6.6941934976866291E-2</c:v>
                </c:pt>
                <c:pt idx="13">
                  <c:v>0.22865306297818266</c:v>
                </c:pt>
              </c:numCache>
            </c:numRef>
          </c:val>
          <c:smooth val="0"/>
          <c:extLst>
            <c:ext xmlns:c16="http://schemas.microsoft.com/office/drawing/2014/chart" uri="{C3380CC4-5D6E-409C-BE32-E72D297353CC}">
              <c16:uniqueId val="{00000001-135F-464A-8D8E-158122FC55B3}"/>
            </c:ext>
          </c:extLst>
        </c:ser>
        <c:dLbls>
          <c:showLegendKey val="0"/>
          <c:showVal val="0"/>
          <c:showCatName val="0"/>
          <c:showSerName val="0"/>
          <c:showPercent val="0"/>
          <c:showBubbleSize val="0"/>
        </c:dLbls>
        <c:marker val="1"/>
        <c:smooth val="0"/>
        <c:axId val="114180648"/>
        <c:axId val="114180256"/>
      </c:lineChart>
      <c:catAx>
        <c:axId val="11417633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ES"/>
          </a:p>
        </c:txPr>
        <c:crossAx val="114176728"/>
        <c:crosses val="autoZero"/>
        <c:auto val="1"/>
        <c:lblAlgn val="ctr"/>
        <c:lblOffset val="100"/>
        <c:noMultiLvlLbl val="0"/>
      </c:catAx>
      <c:valAx>
        <c:axId val="114176728"/>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ES"/>
          </a:p>
        </c:txPr>
        <c:crossAx val="114176336"/>
        <c:crosses val="autoZero"/>
        <c:crossBetween val="between"/>
      </c:valAx>
      <c:valAx>
        <c:axId val="114180256"/>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ES"/>
          </a:p>
        </c:txPr>
        <c:crossAx val="114180648"/>
        <c:crosses val="max"/>
        <c:crossBetween val="between"/>
      </c:valAx>
      <c:catAx>
        <c:axId val="114180648"/>
        <c:scaling>
          <c:orientation val="minMax"/>
        </c:scaling>
        <c:delete val="1"/>
        <c:axPos val="b"/>
        <c:majorTickMark val="none"/>
        <c:minorTickMark val="none"/>
        <c:tickLblPos val="nextTo"/>
        <c:crossAx val="114180256"/>
        <c:crosses val="autoZero"/>
        <c:auto val="1"/>
        <c:lblAlgn val="ctr"/>
        <c:lblOffset val="100"/>
        <c:noMultiLvlLbl val="0"/>
      </c:catAx>
      <c:spPr>
        <a:noFill/>
        <a:ln>
          <a:noFill/>
        </a:ln>
        <a:effectLst/>
      </c:spPr>
    </c:plotArea>
    <c:legend>
      <c:legendPos val="b"/>
      <c:layout>
        <c:manualLayout>
          <c:xMode val="edge"/>
          <c:yMode val="edge"/>
          <c:x val="4.7440768560359899E-2"/>
          <c:y val="0.87191054243219612"/>
          <c:w val="0.89999989924484003"/>
          <c:h val="7.2533902012248463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solidFill>
      <a:schemeClr val="bg1"/>
    </a:solidFill>
    <a:ln w="9525" cap="flat" cmpd="sng" algn="ctr">
      <a:noFill/>
      <a:round/>
    </a:ln>
    <a:effectLst/>
  </c:spPr>
  <c:txPr>
    <a:bodyPr/>
    <a:lstStyle/>
    <a:p>
      <a:pPr>
        <a:defRPr sz="1000"/>
      </a:pPr>
      <a:endParaRPr lang="es-E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60" b="1" i="0" u="none" strike="noStrike" kern="1200" baseline="0">
                <a:solidFill>
                  <a:schemeClr val="tx2"/>
                </a:solidFill>
                <a:latin typeface="+mn-lt"/>
                <a:ea typeface="+mn-ea"/>
                <a:cs typeface="+mn-cs"/>
              </a:defRPr>
            </a:pPr>
            <a:r>
              <a:rPr lang="es-PE"/>
              <a:t>Vehículos Gasolineros Activados vs Precio Promedio Gasolina 90 octanos</a:t>
            </a:r>
          </a:p>
        </c:rich>
      </c:tx>
      <c:layout>
        <c:manualLayout>
          <c:xMode val="edge"/>
          <c:yMode val="edge"/>
          <c:x val="0.14569688372678721"/>
          <c:y val="1.7917129110086489E-2"/>
        </c:manualLayout>
      </c:layout>
      <c:overlay val="0"/>
      <c:spPr>
        <a:noFill/>
        <a:ln>
          <a:noFill/>
        </a:ln>
        <a:effectLst/>
      </c:spPr>
      <c:txPr>
        <a:bodyPr rot="0" spcFirstLastPara="1" vertOverflow="ellipsis" vert="horz" wrap="square" anchor="ctr" anchorCtr="1"/>
        <a:lstStyle/>
        <a:p>
          <a:pPr>
            <a:defRPr sz="960" b="1" i="0" u="none" strike="noStrike" kern="1200" baseline="0">
              <a:solidFill>
                <a:schemeClr val="tx2"/>
              </a:solidFill>
              <a:latin typeface="+mn-lt"/>
              <a:ea typeface="+mn-ea"/>
              <a:cs typeface="+mn-cs"/>
            </a:defRPr>
          </a:pPr>
          <a:endParaRPr lang="es-ES"/>
        </a:p>
      </c:txPr>
    </c:title>
    <c:autoTitleDeleted val="0"/>
    <c:plotArea>
      <c:layout>
        <c:manualLayout>
          <c:layoutTarget val="inner"/>
          <c:xMode val="edge"/>
          <c:yMode val="edge"/>
          <c:x val="0.10705179961629914"/>
          <c:y val="0.10715082884782512"/>
          <c:w val="0.78996118547270022"/>
          <c:h val="0.70958666434094275"/>
        </c:manualLayout>
      </c:layout>
      <c:barChart>
        <c:barDir val="col"/>
        <c:grouping val="stacked"/>
        <c:varyColors val="0"/>
        <c:ser>
          <c:idx val="0"/>
          <c:order val="0"/>
          <c:tx>
            <c:v>Vehículos Gasolineros Activados</c:v>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layout>
                <c:manualLayout>
                  <c:x val="1.7633704090060974E-3"/>
                  <c:y val="-2.0578703703703811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353C-465E-871A-6F262D074D56}"/>
                </c:ext>
              </c:extLst>
            </c:dLbl>
            <c:dLbl>
              <c:idx val="3"/>
              <c:layout>
                <c:manualLayout>
                  <c:x val="0"/>
                  <c:y val="-4.3128798274848071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40BE-4201-BDD3-BDADD5D0C35F}"/>
                </c:ext>
              </c:extLst>
            </c:dLbl>
            <c:dLbl>
              <c:idx val="4"/>
              <c:layout>
                <c:manualLayout>
                  <c:x val="0"/>
                  <c:y val="-2.3524799059008183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40BE-4201-BDD3-BDADD5D0C35F}"/>
                </c:ext>
              </c:extLst>
            </c:dLbl>
            <c:dLbl>
              <c:idx val="6"/>
              <c:layout>
                <c:manualLayout>
                  <c:x val="-4.311646648059452E-17"/>
                  <c:y val="-3.1366398745344047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40BE-4201-BDD3-BDADD5D0C35F}"/>
                </c:ext>
              </c:extLst>
            </c:dLbl>
            <c:dLbl>
              <c:idx val="7"/>
              <c:layout>
                <c:manualLayout>
                  <c:x val="-8.6232932961189039E-17"/>
                  <c:y val="-8.2336796706528201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40BE-4201-BDD3-BDADD5D0C35F}"/>
                </c:ext>
              </c:extLst>
            </c:dLbl>
            <c:dLbl>
              <c:idx val="9"/>
              <c:layout>
                <c:manualLayout>
                  <c:x val="0"/>
                  <c:y val="-2.7445598902176044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40BE-4201-BDD3-BDADD5D0C35F}"/>
                </c:ext>
              </c:extLst>
            </c:dLbl>
            <c:dLbl>
              <c:idx val="11"/>
              <c:layout>
                <c:manualLayout>
                  <c:x val="-8.6232932961189039E-17"/>
                  <c:y val="1.1762399529504019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40BE-4201-BDD3-BDADD5D0C35F}"/>
                </c:ext>
              </c:extLst>
            </c:dLbl>
            <c:dLbl>
              <c:idx val="12"/>
              <c:layout>
                <c:manualLayout>
                  <c:x val="-4.7036688617121351E-3"/>
                  <c:y val="-1.5683199372672024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40BE-4201-BDD3-BDADD5D0C35F}"/>
                </c:ext>
              </c:extLst>
            </c:dLbl>
            <c:dLbl>
              <c:idx val="13"/>
              <c:layout>
                <c:manualLayout>
                  <c:x val="0"/>
                  <c:y val="-5.0970397961184084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40BE-4201-BDD3-BDADD5D0C35F}"/>
                </c:ext>
              </c:extLst>
            </c:dLbl>
            <c:dLbl>
              <c:idx val="14"/>
              <c:layout>
                <c:manualLayout>
                  <c:x val="0"/>
                  <c:y val="-7.7428696241434905E-2"/>
                </c:manualLayout>
              </c:layout>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40BE-4201-BDD3-BDADD5D0C35F}"/>
                </c:ext>
              </c:extLst>
            </c:dLbl>
            <c:dLbl>
              <c:idx val="16"/>
              <c:layout>
                <c:manualLayout>
                  <c:x val="0"/>
                  <c:y val="-5.8796296296296298E-2"/>
                </c:manualLayout>
              </c:layout>
              <c:tx>
                <c:rich>
                  <a:bodyPr/>
                  <a:lstStyle/>
                  <a:p>
                    <a:fld id="{C3544CF6-F67E-40D3-815A-713C95FE1639}" type="VALUE">
                      <a:rPr lang="en-US"/>
                      <a:pPr/>
                      <a:t>[VALOR]</a:t>
                    </a:fld>
                    <a:endParaRPr lang="es-ES"/>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9-40BE-4201-BDD3-BDADD5D0C35F}"/>
                </c:ext>
              </c:extLst>
            </c:dLbl>
            <c:dLbl>
              <c:idx val="17"/>
              <c:layout>
                <c:manualLayout>
                  <c:x val="0"/>
                  <c:y val="-4.997685185185196E-2"/>
                </c:manualLayout>
              </c:layout>
              <c:tx>
                <c:rich>
                  <a:bodyPr/>
                  <a:lstStyle/>
                  <a:p>
                    <a:fld id="{8FAF2EAD-4864-45DD-B766-239333D69A7A}" type="VALUE">
                      <a:rPr lang="en-US"/>
                      <a:pPr/>
                      <a:t>[VALOR]</a:t>
                    </a:fld>
                    <a:endParaRPr lang="es-ES"/>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A-40BE-4201-BDD3-BDADD5D0C35F}"/>
                </c:ext>
              </c:extLst>
            </c:dLbl>
            <c:numFmt formatCode="#,##0" sourceLinked="0"/>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s-E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Lit>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strLit>
          </c:cat>
          <c:val>
            <c:numLit>
              <c:formatCode>#,##0_ ;[Red]\-#,##0\ </c:formatCode>
              <c:ptCount val="18"/>
              <c:pt idx="0" formatCode="#,##0">
                <c:v>62</c:v>
              </c:pt>
              <c:pt idx="1">
                <c:v>5358</c:v>
              </c:pt>
              <c:pt idx="2">
                <c:v>17705</c:v>
              </c:pt>
              <c:pt idx="3">
                <c:v>34361</c:v>
              </c:pt>
              <c:pt idx="4">
                <c:v>24096</c:v>
              </c:pt>
              <c:pt idx="5">
                <c:v>22299</c:v>
              </c:pt>
              <c:pt idx="6">
                <c:v>22892</c:v>
              </c:pt>
              <c:pt idx="7">
                <c:v>24922</c:v>
              </c:pt>
              <c:pt idx="8">
                <c:v>18276</c:v>
              </c:pt>
              <c:pt idx="9">
                <c:v>24831</c:v>
              </c:pt>
              <c:pt idx="10">
                <c:v>19783</c:v>
              </c:pt>
              <c:pt idx="11">
                <c:v>16580</c:v>
              </c:pt>
              <c:pt idx="12">
                <c:v>17495</c:v>
              </c:pt>
              <c:pt idx="13">
                <c:v>18661</c:v>
              </c:pt>
              <c:pt idx="14">
                <c:v>21665</c:v>
              </c:pt>
              <c:pt idx="15">
                <c:v>9395</c:v>
              </c:pt>
              <c:pt idx="16">
                <c:v>20069</c:v>
              </c:pt>
              <c:pt idx="17">
                <c:v>73554</c:v>
              </c:pt>
            </c:numLit>
          </c:val>
          <c:extLst>
            <c:ext xmlns:c16="http://schemas.microsoft.com/office/drawing/2014/chart" uri="{C3380CC4-5D6E-409C-BE32-E72D297353CC}">
              <c16:uniqueId val="{00000004-353C-465E-871A-6F262D074D56}"/>
            </c:ext>
          </c:extLst>
        </c:ser>
        <c:dLbls>
          <c:showLegendKey val="0"/>
          <c:showVal val="0"/>
          <c:showCatName val="0"/>
          <c:showSerName val="0"/>
          <c:showPercent val="0"/>
          <c:showBubbleSize val="0"/>
        </c:dLbls>
        <c:gapWidth val="15"/>
        <c:overlap val="100"/>
        <c:axId val="74197040"/>
        <c:axId val="74577520"/>
      </c:barChart>
      <c:lineChart>
        <c:grouping val="standard"/>
        <c:varyColors val="0"/>
        <c:ser>
          <c:idx val="2"/>
          <c:order val="1"/>
          <c:tx>
            <c:v>Precio Prom Gasolina 90 octanos</c:v>
          </c:tx>
          <c:spPr>
            <a:ln w="31750" cap="rnd">
              <a:solidFill>
                <a:schemeClr val="accent3"/>
              </a:solidFill>
              <a:round/>
            </a:ln>
            <a:effectLst>
              <a:outerShdw blurRad="40000" dist="23000" dir="5400000" rotWithShape="0">
                <a:srgbClr val="000000">
                  <a:alpha val="35000"/>
                </a:srgbClr>
              </a:outerShdw>
            </a:effectLst>
          </c:spPr>
          <c:marker>
            <c:symbol val="circle"/>
            <c:size val="6"/>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12700">
                <a:solidFill>
                  <a:schemeClr val="lt2"/>
                </a:solidFill>
                <a:round/>
              </a:ln>
              <a:effectLst>
                <a:outerShdw blurRad="40000" dist="23000" dir="5400000" rotWithShape="0">
                  <a:srgbClr val="000000">
                    <a:alpha val="35000"/>
                  </a:srgbClr>
                </a:outerShdw>
              </a:effectLst>
            </c:spPr>
          </c:marker>
          <c:dLbls>
            <c:dLbl>
              <c:idx val="0"/>
              <c:layout>
                <c:manualLayout>
                  <c:x val="-4.1505435138029567E-2"/>
                  <c:y val="-2.41504629629630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3C-465E-871A-6F262D074D56}"/>
                </c:ext>
              </c:extLst>
            </c:dLbl>
            <c:dLbl>
              <c:idx val="1"/>
              <c:layout>
                <c:manualLayout>
                  <c:x val="-4.2093947452241091E-2"/>
                  <c:y val="3.9563340212741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53C-465E-871A-6F262D074D56}"/>
                </c:ext>
              </c:extLst>
            </c:dLbl>
            <c:dLbl>
              <c:idx val="2"/>
              <c:layout>
                <c:manualLayout>
                  <c:x val="-3.6215323911011198E-2"/>
                  <c:y val="-3.00300925925926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53C-465E-871A-6F262D074D56}"/>
                </c:ext>
              </c:extLst>
            </c:dLbl>
            <c:dLbl>
              <c:idx val="3"/>
              <c:layout>
                <c:manualLayout>
                  <c:x val="-4.1505435138029553E-2"/>
                  <c:y val="-3.59097222222222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53C-465E-871A-6F262D074D56}"/>
                </c:ext>
              </c:extLst>
            </c:dLbl>
            <c:dLbl>
              <c:idx val="4"/>
              <c:layout>
                <c:manualLayout>
                  <c:x val="-2.8226700565958593E-2"/>
                  <c:y val="-5.02946759259259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3C-465E-871A-6F262D074D56}"/>
                </c:ext>
              </c:extLst>
            </c:dLbl>
            <c:dLbl>
              <c:idx val="5"/>
              <c:layout>
                <c:manualLayout>
                  <c:x val="-3.9738038977489058E-2"/>
                  <c:y val="3.17217405264058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53C-465E-871A-6F262D074D56}"/>
                </c:ext>
              </c:extLst>
            </c:dLbl>
            <c:dLbl>
              <c:idx val="6"/>
              <c:layout>
                <c:manualLayout>
                  <c:x val="-6.4429250455109235E-2"/>
                  <c:y val="-1.82708333333333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53C-465E-871A-6F262D074D56}"/>
                </c:ext>
              </c:extLst>
            </c:dLbl>
            <c:dLbl>
              <c:idx val="7"/>
              <c:layout>
                <c:manualLayout>
                  <c:x val="-4.8558916774054141E-2"/>
                  <c:y val="-3.59097222222222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53C-465E-871A-6F262D074D56}"/>
                </c:ext>
              </c:extLst>
            </c:dLbl>
            <c:dLbl>
              <c:idx val="8"/>
              <c:layout>
                <c:manualLayout>
                  <c:x val="-4.0275657837827473E-2"/>
                  <c:y val="-3.387962962962962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53C-465E-871A-6F262D074D56}"/>
                </c:ext>
              </c:extLst>
            </c:dLbl>
            <c:dLbl>
              <c:idx val="9"/>
              <c:layout>
                <c:manualLayout>
                  <c:x val="-2.6168694565778434E-2"/>
                  <c:y val="-3.51446759259259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53C-465E-871A-6F262D074D56}"/>
                </c:ext>
              </c:extLst>
            </c:dLbl>
            <c:dLbl>
              <c:idx val="10"/>
              <c:layout>
                <c:manualLayout>
                  <c:x val="-2.9695435383790627E-2"/>
                  <c:y val="-3.3042129629629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53C-465E-871A-6F262D074D56}"/>
                </c:ext>
              </c:extLst>
            </c:dLbl>
            <c:dLbl>
              <c:idx val="11"/>
              <c:layout>
                <c:manualLayout>
                  <c:x val="-3.6215323911011163E-2"/>
                  <c:y val="-3.88495370370370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53C-465E-871A-6F262D074D56}"/>
                </c:ext>
              </c:extLst>
            </c:dLbl>
            <c:dLbl>
              <c:idx val="12"/>
              <c:layout>
                <c:manualLayout>
                  <c:x val="-4.5032175956041816E-2"/>
                  <c:y val="-4.76689814814814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53C-465E-871A-6F262D074D56}"/>
                </c:ext>
              </c:extLst>
            </c:dLbl>
            <c:dLbl>
              <c:idx val="13"/>
              <c:layout>
                <c:manualLayout>
                  <c:x val="-4.5032175956041816E-2"/>
                  <c:y val="-4.47291666666666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353C-465E-871A-6F262D074D56}"/>
                </c:ext>
              </c:extLst>
            </c:dLbl>
            <c:dLbl>
              <c:idx val="14"/>
              <c:layout>
                <c:manualLayout>
                  <c:x val="-3.6215323911011163E-2"/>
                  <c:y val="-4.17893518518518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353C-465E-871A-6F262D074D56}"/>
                </c:ext>
              </c:extLst>
            </c:dLbl>
            <c:dLbl>
              <c:idx val="15"/>
              <c:layout>
                <c:manualLayout>
                  <c:x val="-4.1505435138029553E-2"/>
                  <c:y val="-3.29699074074074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353C-465E-871A-6F262D074D56}"/>
                </c:ext>
              </c:extLst>
            </c:dLbl>
            <c:dLbl>
              <c:idx val="16"/>
              <c:layout>
                <c:manualLayout>
                  <c:x val="-4.8955605692048605E-2"/>
                  <c:y val="-3.47631944444444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353C-465E-871A-6F262D074D56}"/>
                </c:ext>
              </c:extLst>
            </c:dLbl>
            <c:dLbl>
              <c:idx val="17"/>
              <c:layout>
                <c:manualLayout>
                  <c:x val="-4.3667454315153224E-2"/>
                  <c:y val="-4.8484549115736145E-2"/>
                </c:manualLayout>
              </c:layout>
              <c:tx>
                <c:rich>
                  <a:bodyPr/>
                  <a:lstStyle/>
                  <a:p>
                    <a:fld id="{F55441DF-0E5B-4E9E-A99E-1BEFF6559D1C}" type="VALUE">
                      <a:rPr lang="en-US" sz="800" b="1">
                        <a:solidFill>
                          <a:schemeClr val="tx1"/>
                        </a:solidFill>
                      </a:rPr>
                      <a:pPr/>
                      <a:t>[VALOR]</a:t>
                    </a:fld>
                    <a:endParaRPr lang="es-E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40BE-4201-BDD3-BDADD5D0C35F}"/>
                </c:ext>
              </c:extLst>
            </c:dLbl>
            <c:spPr>
              <a:noFill/>
              <a:ln>
                <a:noFill/>
              </a:ln>
              <a:effectLst/>
            </c:spPr>
            <c:txPr>
              <a:bodyPr rot="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Lit>
          </c:cat>
          <c:val>
            <c:numLit>
              <c:formatCode>0.00</c:formatCode>
              <c:ptCount val="18"/>
              <c:pt idx="0">
                <c:v>12.9</c:v>
              </c:pt>
              <c:pt idx="1">
                <c:v>12.802500000000002</c:v>
              </c:pt>
              <c:pt idx="2">
                <c:v>12.910833333333331</c:v>
              </c:pt>
              <c:pt idx="3">
                <c:v>13.32416666666667</c:v>
              </c:pt>
              <c:pt idx="4">
                <c:v>9.7441666666666666</c:v>
              </c:pt>
              <c:pt idx="5">
                <c:v>11.396666666666667</c:v>
              </c:pt>
              <c:pt idx="6">
                <c:v>13.118333333333334</c:v>
              </c:pt>
              <c:pt idx="7">
                <c:v>13.875833333333333</c:v>
              </c:pt>
              <c:pt idx="8">
                <c:v>13.828333333333333</c:v>
              </c:pt>
              <c:pt idx="9">
                <c:v>14.147499999999996</c:v>
              </c:pt>
              <c:pt idx="10">
                <c:v>11.240833333333333</c:v>
              </c:pt>
              <c:pt idx="11">
                <c:v>10.074166666666668</c:v>
              </c:pt>
              <c:pt idx="12">
                <c:v>10.925833333333332</c:v>
              </c:pt>
              <c:pt idx="13">
                <c:v>11.704166666666667</c:v>
              </c:pt>
              <c:pt idx="14">
                <c:v>12.484999999999998</c:v>
              </c:pt>
              <c:pt idx="15">
                <c:v>11.43</c:v>
              </c:pt>
              <c:pt idx="16">
                <c:v>14.520833333333334</c:v>
              </c:pt>
              <c:pt idx="17">
                <c:v>19.215000000000003</c:v>
              </c:pt>
            </c:numLit>
          </c:val>
          <c:smooth val="0"/>
          <c:extLst>
            <c:ext xmlns:c16="http://schemas.microsoft.com/office/drawing/2014/chart" uri="{C3380CC4-5D6E-409C-BE32-E72D297353CC}">
              <c16:uniqueId val="{00000017-353C-465E-871A-6F262D074D56}"/>
            </c:ext>
          </c:extLst>
        </c:ser>
        <c:dLbls>
          <c:showLegendKey val="0"/>
          <c:showVal val="0"/>
          <c:showCatName val="0"/>
          <c:showSerName val="0"/>
          <c:showPercent val="0"/>
          <c:showBubbleSize val="0"/>
        </c:dLbls>
        <c:marker val="1"/>
        <c:smooth val="0"/>
        <c:axId val="74576344"/>
        <c:axId val="74575952"/>
      </c:lineChart>
      <c:catAx>
        <c:axId val="7419704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crossAx val="74577520"/>
        <c:crosses val="autoZero"/>
        <c:auto val="1"/>
        <c:lblAlgn val="ctr"/>
        <c:lblOffset val="100"/>
        <c:noMultiLvlLbl val="0"/>
      </c:catAx>
      <c:valAx>
        <c:axId val="74577520"/>
        <c:scaling>
          <c:orientation val="minMax"/>
          <c:max val="80000"/>
          <c:min val="0"/>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r>
                  <a:rPr lang="es-PE"/>
                  <a:t>Vehículos</a:t>
                </a:r>
              </a:p>
            </c:rich>
          </c:tx>
          <c:overlay val="0"/>
          <c:spPr>
            <a:noFill/>
            <a:ln>
              <a:noFill/>
            </a:ln>
            <a:effectLst/>
          </c:spPr>
          <c:txPr>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endParaRPr lang="es-E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crossAx val="74197040"/>
        <c:crosses val="autoZero"/>
        <c:crossBetween val="between"/>
        <c:majorUnit val="10000"/>
      </c:valAx>
      <c:valAx>
        <c:axId val="74575952"/>
        <c:scaling>
          <c:orientation val="minMax"/>
          <c:max val="24"/>
        </c:scaling>
        <c:delete val="0"/>
        <c:axPos val="r"/>
        <c:title>
          <c:tx>
            <c:rich>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r>
                  <a:rPr lang="es-PE"/>
                  <a:t>Soles por Galón</a:t>
                </a:r>
              </a:p>
            </c:rich>
          </c:tx>
          <c:overlay val="0"/>
          <c:spPr>
            <a:noFill/>
            <a:ln>
              <a:noFill/>
            </a:ln>
            <a:effectLst/>
          </c:spPr>
          <c:txPr>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endParaRPr lang="es-E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crossAx val="74576344"/>
        <c:crosses val="max"/>
        <c:crossBetween val="between"/>
        <c:majorUnit val="2"/>
      </c:valAx>
      <c:catAx>
        <c:axId val="74576344"/>
        <c:scaling>
          <c:orientation val="minMax"/>
        </c:scaling>
        <c:delete val="1"/>
        <c:axPos val="b"/>
        <c:numFmt formatCode="General" sourceLinked="1"/>
        <c:majorTickMark val="none"/>
        <c:minorTickMark val="none"/>
        <c:tickLblPos val="none"/>
        <c:crossAx val="74575952"/>
        <c:crosses val="autoZero"/>
        <c:auto val="1"/>
        <c:lblAlgn val="ctr"/>
        <c:lblOffset val="100"/>
        <c:noMultiLvlLbl val="0"/>
      </c:catAx>
      <c:spPr>
        <a:noFill/>
        <a:ln>
          <a:noFill/>
        </a:ln>
        <a:effectLst/>
      </c:spPr>
    </c:plotArea>
    <c:legend>
      <c:legendPos val="b"/>
      <c:layout>
        <c:manualLayout>
          <c:xMode val="edge"/>
          <c:yMode val="edge"/>
          <c:x val="0.14485429737557501"/>
          <c:y val="0.89122713316981228"/>
          <c:w val="0.69265153591454875"/>
          <c:h val="4.6059027777777775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legend>
    <c:plotVisOnly val="1"/>
    <c:dispBlanksAs val="gap"/>
    <c:showDLblsOverMax val="0"/>
  </c:chart>
  <c:spPr>
    <a:solidFill>
      <a:schemeClr val="bg1"/>
    </a:solidFill>
    <a:ln w="9525" cap="flat" cmpd="sng" algn="ctr">
      <a:noFill/>
      <a:round/>
    </a:ln>
    <a:effectLst/>
  </c:spPr>
  <c:txPr>
    <a:bodyPr/>
    <a:lstStyle/>
    <a:p>
      <a:pPr>
        <a:defRPr sz="800"/>
      </a:pPr>
      <a:endParaRPr lang="es-E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baseline="0">
                <a:solidFill>
                  <a:schemeClr val="tx2"/>
                </a:solidFill>
                <a:latin typeface="+mn-lt"/>
                <a:ea typeface="+mn-ea"/>
                <a:cs typeface="+mn-cs"/>
              </a:defRPr>
            </a:pPr>
            <a:r>
              <a:rPr lang="es-PE" sz="1000"/>
              <a:t>Vehículos Pesados a GNV vs Precio Promedio Diesel</a:t>
            </a:r>
          </a:p>
        </c:rich>
      </c:tx>
      <c:layout>
        <c:manualLayout>
          <c:xMode val="edge"/>
          <c:yMode val="edge"/>
          <c:x val="0.24273672046873732"/>
          <c:y val="1.0075529423750475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2"/>
              </a:solidFill>
              <a:latin typeface="+mn-lt"/>
              <a:ea typeface="+mn-ea"/>
              <a:cs typeface="+mn-cs"/>
            </a:defRPr>
          </a:pPr>
          <a:endParaRPr lang="es-ES"/>
        </a:p>
      </c:txPr>
    </c:title>
    <c:autoTitleDeleted val="0"/>
    <c:plotArea>
      <c:layout>
        <c:manualLayout>
          <c:layoutTarget val="inner"/>
          <c:xMode val="edge"/>
          <c:yMode val="edge"/>
          <c:x val="0.10763420270960954"/>
          <c:y val="9.9302745949150006E-2"/>
          <c:w val="0.79291561078499562"/>
          <c:h val="0.69782426481143889"/>
        </c:manualLayout>
      </c:layout>
      <c:barChart>
        <c:barDir val="col"/>
        <c:grouping val="stacked"/>
        <c:varyColors val="0"/>
        <c:ser>
          <c:idx val="0"/>
          <c:order val="0"/>
          <c:tx>
            <c:v>Vehículos Pesados a GNV</c:v>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1"/>
              <c:layout>
                <c:manualLayout>
                  <c:x val="0"/>
                  <c:y val="-2.35185185185186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B03-4FFE-BDC2-DAD623EACB4B}"/>
                </c:ext>
              </c:extLst>
            </c:dLbl>
            <c:dLbl>
              <c:idx val="2"/>
              <c:layout>
                <c:manualLayout>
                  <c:x val="-1.7633704090061297E-3"/>
                  <c:y val="-2.057870370370370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B03-4FFE-BDC2-DAD623EACB4B}"/>
                </c:ext>
              </c:extLst>
            </c:dLbl>
            <c:dLbl>
              <c:idx val="9"/>
              <c:layout>
                <c:manualLayout>
                  <c:x val="-1.7633704090061944E-3"/>
                  <c:y val="-5.291666666666666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4B5-4319-9DFF-DC8165309EA0}"/>
                </c:ext>
              </c:extLst>
            </c:dLbl>
            <c:dLbl>
              <c:idx val="14"/>
              <c:layout>
                <c:manualLayout>
                  <c:x val="0"/>
                  <c:y val="-5.879629629629629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4B5-4319-9DFF-DC8165309EA0}"/>
                </c:ext>
              </c:extLst>
            </c:dLbl>
            <c:dLbl>
              <c:idx val="15"/>
              <c:layout>
                <c:manualLayout>
                  <c:x val="-1.7633704090061297E-3"/>
                  <c:y val="-2.939814814814814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B03-4FFE-BDC2-DAD623EACB4B}"/>
                </c:ext>
              </c:extLst>
            </c:dLbl>
            <c:dLbl>
              <c:idx val="16"/>
              <c:layout>
                <c:manualLayout>
                  <c:x val="1.7634398330379803E-3"/>
                  <c:y val="-1.175914351851862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B03-4FFE-BDC2-DAD623EACB4B}"/>
                </c:ext>
              </c:extLst>
            </c:dLbl>
            <c:dLbl>
              <c:idx val="17"/>
              <c:layout>
                <c:manualLayout>
                  <c:x val="0"/>
                  <c:y val="-3.233796296296306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4B5-4319-9DFF-DC8165309EA0}"/>
                </c:ext>
              </c:extLst>
            </c:dLbl>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mn-lt"/>
                    <a:ea typeface="+mn-ea"/>
                    <a:cs typeface="+mn-cs"/>
                  </a:defRPr>
                </a:pPr>
                <a:endParaRPr lang="es-E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strLit>
          </c:cat>
          <c:val>
            <c:numLit>
              <c:formatCode>#,##0</c:formatCode>
              <c:ptCount val="18"/>
              <c:pt idx="0">
                <c:v>0</c:v>
              </c:pt>
              <c:pt idx="1">
                <c:v>18</c:v>
              </c:pt>
              <c:pt idx="2" formatCode="#,##0_ ;[Red]\-#,##0\ ">
                <c:v>23</c:v>
              </c:pt>
              <c:pt idx="3" formatCode="#,##0_ ;[Red]\-#,##0\ ">
                <c:v>88</c:v>
              </c:pt>
              <c:pt idx="4" formatCode="#,##0_ ;[Red]\-#,##0\ ">
                <c:v>109</c:v>
              </c:pt>
              <c:pt idx="5" formatCode="#,##0_ ;[Red]\-#,##0\ ">
                <c:v>726</c:v>
              </c:pt>
              <c:pt idx="6" formatCode="#,##0_ ;[Red]\-#,##0\ ">
                <c:v>413</c:v>
              </c:pt>
              <c:pt idx="7" formatCode="#,##0_ ;[Red]\-#,##0\ ">
                <c:v>778</c:v>
              </c:pt>
              <c:pt idx="8" formatCode="#,##0_ ;[Red]\-#,##0\ ">
                <c:v>1165</c:v>
              </c:pt>
              <c:pt idx="9" formatCode="#,##0_ ;[Red]\-#,##0\ ">
                <c:v>1235</c:v>
              </c:pt>
              <c:pt idx="10" formatCode="#,##0_ ;[Red]\-#,##0\ ">
                <c:v>460</c:v>
              </c:pt>
              <c:pt idx="11" formatCode="#,##0_ ;[Red]\-#,##0\ ">
                <c:v>441</c:v>
              </c:pt>
              <c:pt idx="12" formatCode="#,##0_ ;[Red]\-#,##0\ ">
                <c:v>489</c:v>
              </c:pt>
              <c:pt idx="13" formatCode="#,##0_ ;[Red]\-#,##0\ ">
                <c:v>444</c:v>
              </c:pt>
              <c:pt idx="14" formatCode="#,##0_ ;[Red]\-#,##0\ ">
                <c:v>410</c:v>
              </c:pt>
              <c:pt idx="15" formatCode="#,##0_ ;[Red]\-#,##0\ ">
                <c:v>122</c:v>
              </c:pt>
              <c:pt idx="16" formatCode="#,##0_ ;[Red]\-#,##0\ ">
                <c:v>373</c:v>
              </c:pt>
              <c:pt idx="17" formatCode="#,##0_ ;[Red]\-#,##0\ ">
                <c:v>945</c:v>
              </c:pt>
            </c:numLit>
          </c:val>
          <c:extLst>
            <c:ext xmlns:c16="http://schemas.microsoft.com/office/drawing/2014/chart" uri="{C3380CC4-5D6E-409C-BE32-E72D297353CC}">
              <c16:uniqueId val="{00000008-BB03-4FFE-BDC2-DAD623EACB4B}"/>
            </c:ext>
          </c:extLst>
        </c:ser>
        <c:dLbls>
          <c:showLegendKey val="0"/>
          <c:showVal val="0"/>
          <c:showCatName val="0"/>
          <c:showSerName val="0"/>
          <c:showPercent val="0"/>
          <c:showBubbleSize val="0"/>
        </c:dLbls>
        <c:gapWidth val="15"/>
        <c:overlap val="100"/>
        <c:axId val="312414360"/>
        <c:axId val="312410048"/>
      </c:barChart>
      <c:lineChart>
        <c:grouping val="standard"/>
        <c:varyColors val="0"/>
        <c:ser>
          <c:idx val="2"/>
          <c:order val="1"/>
          <c:tx>
            <c:v>Precio Prom Diesel</c:v>
          </c:tx>
          <c:spPr>
            <a:ln w="31750" cap="rnd">
              <a:solidFill>
                <a:schemeClr val="accent3"/>
              </a:solidFill>
              <a:round/>
            </a:ln>
            <a:effectLst>
              <a:outerShdw blurRad="40000" dist="23000" dir="5400000" rotWithShape="0">
                <a:srgbClr val="000000">
                  <a:alpha val="35000"/>
                </a:srgbClr>
              </a:outerShdw>
            </a:effectLst>
          </c:spPr>
          <c:marker>
            <c:symbol val="circle"/>
            <c:size val="6"/>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12700">
                <a:solidFill>
                  <a:schemeClr val="lt2"/>
                </a:solidFill>
                <a:round/>
              </a:ln>
              <a:effectLst>
                <a:outerShdw blurRad="40000" dist="23000" dir="5400000" rotWithShape="0">
                  <a:srgbClr val="000000">
                    <a:alpha val="35000"/>
                  </a:srgbClr>
                </a:outerShdw>
              </a:effectLst>
            </c:spPr>
          </c:marker>
          <c:dLbls>
            <c:dLbl>
              <c:idx val="0"/>
              <c:layout>
                <c:manualLayout>
                  <c:x val="-3.7740569890769619E-2"/>
                  <c:y val="-2.82296296296296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B03-4FFE-BDC2-DAD623EACB4B}"/>
                </c:ext>
              </c:extLst>
            </c:dLbl>
            <c:dLbl>
              <c:idx val="1"/>
              <c:layout>
                <c:manualLayout>
                  <c:x val="-3.8328975340923402E-2"/>
                  <c:y val="-6.93932176337201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B03-4FFE-BDC2-DAD623EACB4B}"/>
                </c:ext>
              </c:extLst>
            </c:dLbl>
            <c:dLbl>
              <c:idx val="2"/>
              <c:layout>
                <c:manualLayout>
                  <c:x val="-3.9503940299775782E-2"/>
                  <c:y val="-2.82296296296296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B03-4FFE-BDC2-DAD623EACB4B}"/>
                </c:ext>
              </c:extLst>
            </c:dLbl>
            <c:dLbl>
              <c:idx val="3"/>
              <c:layout>
                <c:manualLayout>
                  <c:x val="-3.2450458663751229E-2"/>
                  <c:y val="-3.70490740740740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B03-4FFE-BDC2-DAD623EACB4B}"/>
                </c:ext>
              </c:extLst>
            </c:dLbl>
            <c:dLbl>
              <c:idx val="4"/>
              <c:layout>
                <c:manualLayout>
                  <c:x val="-3.3516811792976983E-2"/>
                  <c:y val="-3.85354166666666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B03-4FFE-BDC2-DAD623EACB4B}"/>
                </c:ext>
              </c:extLst>
            </c:dLbl>
            <c:dLbl>
              <c:idx val="6"/>
              <c:layout>
                <c:manualLayout>
                  <c:x val="-4.4794051526794137E-2"/>
                  <c:y val="-3.99888888888888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B03-4FFE-BDC2-DAD623EACB4B}"/>
                </c:ext>
              </c:extLst>
            </c:dLbl>
            <c:dLbl>
              <c:idx val="7"/>
              <c:layout>
                <c:manualLayout>
                  <c:x val="-4.1267310708781937E-2"/>
                  <c:y val="-3.70490740740740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B03-4FFE-BDC2-DAD623EACB4B}"/>
                </c:ext>
              </c:extLst>
            </c:dLbl>
            <c:dLbl>
              <c:idx val="8"/>
              <c:layout>
                <c:manualLayout>
                  <c:x val="-4.5567810608810308E-2"/>
                  <c:y val="3.66977603588612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B03-4FFE-BDC2-DAD623EACB4B}"/>
                </c:ext>
              </c:extLst>
            </c:dLbl>
            <c:dLbl>
              <c:idx val="9"/>
              <c:layout>
                <c:manualLayout>
                  <c:x val="-2.4405324156772368E-2"/>
                  <c:y val="-3.80844907407407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B03-4FFE-BDC2-DAD623EACB4B}"/>
                </c:ext>
              </c:extLst>
            </c:dLbl>
            <c:dLbl>
              <c:idx val="10"/>
              <c:layout>
                <c:manualLayout>
                  <c:x val="-2.7932064974784628E-2"/>
                  <c:y val="-4.77412037037037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B03-4FFE-BDC2-DAD623EACB4B}"/>
                </c:ext>
              </c:extLst>
            </c:dLbl>
            <c:dLbl>
              <c:idx val="11"/>
              <c:layout>
                <c:manualLayout>
                  <c:x val="-3.503386573697706E-2"/>
                  <c:y val="-3.70490740740740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B03-4FFE-BDC2-DAD623EACB4B}"/>
                </c:ext>
              </c:extLst>
            </c:dLbl>
            <c:dLbl>
              <c:idx val="12"/>
              <c:layout>
                <c:manualLayout>
                  <c:x val="-4.6557421935800265E-2"/>
                  <c:y val="-3.116944444444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B03-4FFE-BDC2-DAD623EACB4B}"/>
                </c:ext>
              </c:extLst>
            </c:dLbl>
            <c:dLbl>
              <c:idx val="13"/>
              <c:layout>
                <c:manualLayout>
                  <c:x val="-4.6795546365048075E-2"/>
                  <c:y val="-3.00300925925925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B03-4FFE-BDC2-DAD623EACB4B}"/>
                </c:ext>
              </c:extLst>
            </c:dLbl>
            <c:dLbl>
              <c:idx val="14"/>
              <c:layout>
                <c:manualLayout>
                  <c:x val="-4.6795546365048075E-2"/>
                  <c:y val="-3.29699074074074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B03-4FFE-BDC2-DAD623EACB4B}"/>
                </c:ext>
              </c:extLst>
            </c:dLbl>
            <c:dLbl>
              <c:idx val="15"/>
              <c:layout>
                <c:manualLayout>
                  <c:x val="-3.9742064729023557E-2"/>
                  <c:y val="-2.41504629629629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B03-4FFE-BDC2-DAD623EACB4B}"/>
                </c:ext>
              </c:extLst>
            </c:dLbl>
            <c:dLbl>
              <c:idx val="16"/>
              <c:layout>
                <c:manualLayout>
                  <c:x val="-4.1650809060724783E-2"/>
                  <c:y val="-3.00300925925925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B03-4FFE-BDC2-DAD623EACB4B}"/>
                </c:ext>
              </c:extLst>
            </c:dLbl>
            <c:dLbl>
              <c:idx val="17"/>
              <c:layout>
                <c:manualLayout>
                  <c:x val="-5.2482346510060993E-2"/>
                  <c:y val="-2.8883564814814813E-2"/>
                </c:manualLayout>
              </c:layout>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4B5-4319-9DFF-DC8165309EA0}"/>
                </c:ext>
              </c:extLst>
            </c:dLbl>
            <c:spPr>
              <a:noFill/>
              <a:ln>
                <a:noFill/>
              </a:ln>
              <a:effectLst/>
            </c:spPr>
            <c:txPr>
              <a:bodyPr rot="0" spcFirstLastPara="1" vertOverflow="ellipsis" vert="horz" wrap="square" anchor="ctr" anchorCtr="1"/>
              <a:lstStyle/>
              <a:p>
                <a:pPr>
                  <a:defRPr sz="800" b="1" i="0" u="none" strike="noStrike" kern="1200" baseline="0">
                    <a:solidFill>
                      <a:schemeClr val="tx2"/>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Lit>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 (*)</c:v>
              </c:pt>
            </c:strLit>
          </c:cat>
          <c:val>
            <c:numLit>
              <c:formatCode>0.00</c:formatCode>
              <c:ptCount val="18"/>
              <c:pt idx="0">
                <c:v>10.56</c:v>
              </c:pt>
              <c:pt idx="1">
                <c:v>10.590833333333334</c:v>
              </c:pt>
              <c:pt idx="2">
                <c:v>10.469166666666668</c:v>
              </c:pt>
              <c:pt idx="3">
                <c:v>11.037500000000001</c:v>
              </c:pt>
              <c:pt idx="4">
                <c:v>9.4083333333333332</c:v>
              </c:pt>
              <c:pt idx="5">
                <c:v>10.606666666666667</c:v>
              </c:pt>
              <c:pt idx="6">
                <c:v>12.3675</c:v>
              </c:pt>
              <c:pt idx="7">
                <c:v>13.484166666666665</c:v>
              </c:pt>
              <c:pt idx="8">
                <c:v>13.454166666666667</c:v>
              </c:pt>
              <c:pt idx="9">
                <c:v>13.413333333333334</c:v>
              </c:pt>
              <c:pt idx="10">
                <c:v>9.7725000000000009</c:v>
              </c:pt>
              <c:pt idx="11">
                <c:v>9.1091666666666669</c:v>
              </c:pt>
              <c:pt idx="12">
                <c:v>10.243333333333331</c:v>
              </c:pt>
              <c:pt idx="13">
                <c:v>11.520833333333334</c:v>
              </c:pt>
              <c:pt idx="14">
                <c:v>12.486666666666666</c:v>
              </c:pt>
              <c:pt idx="15">
                <c:v>11.488333333333335</c:v>
              </c:pt>
              <c:pt idx="16">
                <c:v>14.113333333333332</c:v>
              </c:pt>
              <c:pt idx="17">
                <c:v>17.423333333333336</c:v>
              </c:pt>
            </c:numLit>
          </c:val>
          <c:smooth val="0"/>
          <c:extLst>
            <c:ext xmlns:c16="http://schemas.microsoft.com/office/drawing/2014/chart" uri="{C3380CC4-5D6E-409C-BE32-E72D297353CC}">
              <c16:uniqueId val="{0000001A-BB03-4FFE-BDC2-DAD623EACB4B}"/>
            </c:ext>
          </c:extLst>
        </c:ser>
        <c:dLbls>
          <c:showLegendKey val="0"/>
          <c:showVal val="0"/>
          <c:showCatName val="0"/>
          <c:showSerName val="0"/>
          <c:showPercent val="0"/>
          <c:showBubbleSize val="0"/>
        </c:dLbls>
        <c:marker val="1"/>
        <c:smooth val="0"/>
        <c:axId val="312408480"/>
        <c:axId val="312413576"/>
      </c:lineChart>
      <c:catAx>
        <c:axId val="31241436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2940000" spcFirstLastPara="1" vertOverflow="ellipsis" wrap="square" anchor="ctr" anchorCtr="1"/>
          <a:lstStyle/>
          <a:p>
            <a:pPr>
              <a:defRPr sz="800" b="0" i="0" u="none" strike="noStrike" kern="1200" baseline="0">
                <a:solidFill>
                  <a:schemeClr val="tx2"/>
                </a:solidFill>
                <a:latin typeface="+mn-lt"/>
                <a:ea typeface="+mn-ea"/>
                <a:cs typeface="+mn-cs"/>
              </a:defRPr>
            </a:pPr>
            <a:endParaRPr lang="es-ES"/>
          </a:p>
        </c:txPr>
        <c:crossAx val="312410048"/>
        <c:crosses val="autoZero"/>
        <c:auto val="1"/>
        <c:lblAlgn val="ctr"/>
        <c:lblOffset val="100"/>
        <c:noMultiLvlLbl val="0"/>
      </c:catAx>
      <c:valAx>
        <c:axId val="312410048"/>
        <c:scaling>
          <c:orientation val="minMax"/>
          <c:max val="1600"/>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r>
                  <a:rPr lang="es-PE"/>
                  <a:t>Vehículos</a:t>
                </a:r>
              </a:p>
            </c:rich>
          </c:tx>
          <c:overlay val="0"/>
          <c:spPr>
            <a:noFill/>
            <a:ln>
              <a:noFill/>
            </a:ln>
            <a:effectLst/>
          </c:spPr>
          <c:txPr>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endParaRPr lang="es-E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crossAx val="312414360"/>
        <c:crosses val="autoZero"/>
        <c:crossBetween val="between"/>
      </c:valAx>
      <c:valAx>
        <c:axId val="312413576"/>
        <c:scaling>
          <c:orientation val="minMax"/>
          <c:max val="20"/>
        </c:scaling>
        <c:delete val="0"/>
        <c:axPos val="r"/>
        <c:title>
          <c:tx>
            <c:rich>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r>
                  <a:rPr lang="es-PE"/>
                  <a:t>Soles por Galón</a:t>
                </a:r>
              </a:p>
            </c:rich>
          </c:tx>
          <c:overlay val="0"/>
          <c:spPr>
            <a:noFill/>
            <a:ln>
              <a:noFill/>
            </a:ln>
            <a:effectLst/>
          </c:spPr>
          <c:txPr>
            <a:bodyPr rot="-5400000" spcFirstLastPara="1" vertOverflow="ellipsis" vert="horz" wrap="square" anchor="ctr" anchorCtr="1"/>
            <a:lstStyle/>
            <a:p>
              <a:pPr>
                <a:defRPr sz="800" b="1" i="0" u="none" strike="noStrike" kern="1200" baseline="0">
                  <a:solidFill>
                    <a:schemeClr val="tx2"/>
                  </a:solidFill>
                  <a:latin typeface="+mn-lt"/>
                  <a:ea typeface="+mn-ea"/>
                  <a:cs typeface="+mn-cs"/>
                </a:defRPr>
              </a:pPr>
              <a:endParaRPr lang="es-E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crossAx val="312408480"/>
        <c:crosses val="max"/>
        <c:crossBetween val="between"/>
      </c:valAx>
      <c:catAx>
        <c:axId val="312408480"/>
        <c:scaling>
          <c:orientation val="minMax"/>
        </c:scaling>
        <c:delete val="1"/>
        <c:axPos val="b"/>
        <c:numFmt formatCode="General" sourceLinked="1"/>
        <c:majorTickMark val="none"/>
        <c:minorTickMark val="none"/>
        <c:tickLblPos val="none"/>
        <c:crossAx val="312413576"/>
        <c:crosses val="autoZero"/>
        <c:auto val="1"/>
        <c:lblAlgn val="ctr"/>
        <c:lblOffset val="100"/>
        <c:noMultiLvlLbl val="0"/>
      </c:catAx>
      <c:spPr>
        <a:noFill/>
        <a:ln>
          <a:noFill/>
        </a:ln>
        <a:effectLst/>
      </c:spPr>
    </c:plotArea>
    <c:legend>
      <c:legendPos val="b"/>
      <c:layout>
        <c:manualLayout>
          <c:xMode val="edge"/>
          <c:yMode val="edge"/>
          <c:x val="0.23660546958911419"/>
          <c:y val="0.91866316161567807"/>
          <c:w val="0.50327071651321098"/>
          <c:h val="4.6059027777777775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2"/>
              </a:solidFill>
              <a:latin typeface="+mn-lt"/>
              <a:ea typeface="+mn-ea"/>
              <a:cs typeface="+mn-cs"/>
            </a:defRPr>
          </a:pPr>
          <a:endParaRPr lang="es-ES"/>
        </a:p>
      </c:txPr>
    </c:legend>
    <c:plotVisOnly val="1"/>
    <c:dispBlanksAs val="gap"/>
    <c:showDLblsOverMax val="0"/>
  </c:chart>
  <c:spPr>
    <a:solidFill>
      <a:schemeClr val="bg1"/>
    </a:solidFill>
    <a:ln w="9525" cap="flat" cmpd="sng" algn="ctr">
      <a:noFill/>
      <a:round/>
    </a:ln>
    <a:effectLst/>
  </c:spPr>
  <c:txPr>
    <a:bodyPr/>
    <a:lstStyle/>
    <a:p>
      <a:pPr>
        <a:defRPr sz="800"/>
      </a:pPr>
      <a:endParaRPr lang="es-E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s-PE" sz="1000"/>
              <a:t>Vehículos</a:t>
            </a:r>
            <a:r>
              <a:rPr lang="es-PE" sz="1000" baseline="0"/>
              <a:t> activos GNV por estaciones de carga</a:t>
            </a:r>
            <a:endParaRPr lang="es-PE" sz="1000"/>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s-ES"/>
        </a:p>
      </c:txPr>
    </c:title>
    <c:autoTitleDeleted val="0"/>
    <c:plotArea>
      <c:layout>
        <c:manualLayout>
          <c:layoutTarget val="inner"/>
          <c:xMode val="edge"/>
          <c:yMode val="edge"/>
          <c:x val="6.9702028729374754E-2"/>
          <c:y val="0.12131962671332748"/>
          <c:w val="0.90090585370215492"/>
          <c:h val="0.74038319855714818"/>
        </c:manualLayout>
      </c:layout>
      <c:lineChart>
        <c:grouping val="standard"/>
        <c:varyColors val="0"/>
        <c:ser>
          <c:idx val="1"/>
          <c:order val="0"/>
          <c:tx>
            <c:strRef>
              <c:f>Hoja1!$A$5</c:f>
              <c:strCache>
                <c:ptCount val="1"/>
                <c:pt idx="0">
                  <c:v>Talleres de Conversión</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dLbls>
            <c:dLbl>
              <c:idx val="14"/>
              <c:layout>
                <c:manualLayout>
                  <c:x val="0"/>
                  <c:y val="-2.33918214824594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8DA-4589-B52B-CAE4D06DC861}"/>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Hoja1!$E$3:$S$3</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Hoja1!$E$10:$S$10</c:f>
              <c:numCache>
                <c:formatCode>_-* #,##0_-;\-* #,##0_-;_-* "-"??_-;_-@_-</c:formatCode>
                <c:ptCount val="15"/>
                <c:pt idx="0">
                  <c:v>1009.3333333333334</c:v>
                </c:pt>
                <c:pt idx="1">
                  <c:v>866.12765957446811</c:v>
                </c:pt>
                <c:pt idx="2">
                  <c:v>744.73571428571427</c:v>
                </c:pt>
                <c:pt idx="3">
                  <c:v>723.625</c:v>
                </c:pt>
                <c:pt idx="4">
                  <c:v>748.6960784313726</c:v>
                </c:pt>
                <c:pt idx="5">
                  <c:v>756.1982378854625</c:v>
                </c:pt>
                <c:pt idx="6">
                  <c:v>795.45161290322585</c:v>
                </c:pt>
                <c:pt idx="7">
                  <c:v>804.24444444444441</c:v>
                </c:pt>
                <c:pt idx="8">
                  <c:v>823.14084507042253</c:v>
                </c:pt>
                <c:pt idx="9">
                  <c:v>818.81107491856676</c:v>
                </c:pt>
                <c:pt idx="10">
                  <c:v>841.41433021806859</c:v>
                </c:pt>
                <c:pt idx="11">
                  <c:v>891.95412844036696</c:v>
                </c:pt>
                <c:pt idx="12">
                  <c:v>909.12084592145015</c:v>
                </c:pt>
                <c:pt idx="13">
                  <c:v>949.34615384615381</c:v>
                </c:pt>
                <c:pt idx="14">
                  <c:v>1155.565982404692</c:v>
                </c:pt>
              </c:numCache>
            </c:numRef>
          </c:val>
          <c:smooth val="1"/>
          <c:extLst>
            <c:ext xmlns:c16="http://schemas.microsoft.com/office/drawing/2014/chart" uri="{C3380CC4-5D6E-409C-BE32-E72D297353CC}">
              <c16:uniqueId val="{00000001-58DA-4589-B52B-CAE4D06DC861}"/>
            </c:ext>
          </c:extLst>
        </c:ser>
        <c:dLbls>
          <c:showLegendKey val="0"/>
          <c:showVal val="0"/>
          <c:showCatName val="0"/>
          <c:showSerName val="0"/>
          <c:showPercent val="0"/>
          <c:showBubbleSize val="0"/>
        </c:dLbls>
        <c:smooth val="0"/>
        <c:axId val="320815768"/>
        <c:axId val="320810280"/>
      </c:lineChart>
      <c:catAx>
        <c:axId val="3208157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ES"/>
          </a:p>
        </c:txPr>
        <c:crossAx val="320810280"/>
        <c:crosses val="autoZero"/>
        <c:auto val="1"/>
        <c:lblAlgn val="ctr"/>
        <c:lblOffset val="100"/>
        <c:noMultiLvlLbl val="0"/>
      </c:catAx>
      <c:valAx>
        <c:axId val="320810280"/>
        <c:scaling>
          <c:orientation val="minMax"/>
          <c:min val="60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ES"/>
          </a:p>
        </c:txPr>
        <c:crossAx val="32081576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800"/>
      </a:pPr>
      <a:endParaRPr lang="es-E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s-PE" sz="1000"/>
              <a:t>Vehículos</a:t>
            </a:r>
            <a:r>
              <a:rPr lang="es-PE" sz="1000" baseline="0"/>
              <a:t> convertidos a GNV por talleres de conversión</a:t>
            </a:r>
            <a:endParaRPr lang="es-PE" sz="1000"/>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s-ES"/>
        </a:p>
      </c:txPr>
    </c:title>
    <c:autoTitleDeleted val="0"/>
    <c:plotArea>
      <c:layout>
        <c:manualLayout>
          <c:layoutTarget val="inner"/>
          <c:xMode val="edge"/>
          <c:yMode val="edge"/>
          <c:x val="6.9702028729374754E-2"/>
          <c:y val="0.12131962671332748"/>
          <c:w val="0.90090585370215492"/>
          <c:h val="0.74038319855714818"/>
        </c:manualLayout>
      </c:layout>
      <c:lineChart>
        <c:grouping val="standard"/>
        <c:varyColors val="0"/>
        <c:ser>
          <c:idx val="1"/>
          <c:order val="0"/>
          <c:tx>
            <c:strRef>
              <c:f>Hoja1!$A$5</c:f>
              <c:strCache>
                <c:ptCount val="1"/>
                <c:pt idx="0">
                  <c:v>Talleres de Conversión</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dLbls>
            <c:dLbl>
              <c:idx val="14"/>
              <c:layout>
                <c:manualLayout>
                  <c:x val="0"/>
                  <c:y val="1.8713457185967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628-44EB-8CA2-F72211E197ED}"/>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Hoja1!$E$3:$S$3</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Hoja1!$E$11:$S$11</c:f>
              <c:numCache>
                <c:formatCode>_-* #,##0_-;\-* #,##0_-;_-* "-"??_-;_-@_-</c:formatCode>
                <c:ptCount val="15"/>
                <c:pt idx="0">
                  <c:v>369.38461538461536</c:v>
                </c:pt>
                <c:pt idx="1">
                  <c:v>454.61666666666667</c:v>
                </c:pt>
                <c:pt idx="2">
                  <c:v>499.33809523809526</c:v>
                </c:pt>
                <c:pt idx="3">
                  <c:v>593.36574074074076</c:v>
                </c:pt>
                <c:pt idx="4">
                  <c:v>757.97044334975374</c:v>
                </c:pt>
                <c:pt idx="5">
                  <c:v>902.69791666666663</c:v>
                </c:pt>
                <c:pt idx="6">
                  <c:v>1126.542372881356</c:v>
                </c:pt>
                <c:pt idx="7">
                  <c:v>1315.3233532934132</c:v>
                </c:pt>
                <c:pt idx="8">
                  <c:v>1368.1676300578035</c:v>
                </c:pt>
                <c:pt idx="9">
                  <c:v>1534.2409638554218</c:v>
                </c:pt>
                <c:pt idx="10">
                  <c:v>1620.0828402366865</c:v>
                </c:pt>
                <c:pt idx="11">
                  <c:v>1690.7257142857143</c:v>
                </c:pt>
                <c:pt idx="12">
                  <c:v>1775.5755813953488</c:v>
                </c:pt>
                <c:pt idx="13">
                  <c:v>1905.514619883041</c:v>
                </c:pt>
                <c:pt idx="14">
                  <c:v>1647.522633744856</c:v>
                </c:pt>
              </c:numCache>
            </c:numRef>
          </c:val>
          <c:smooth val="1"/>
          <c:extLst>
            <c:ext xmlns:c16="http://schemas.microsoft.com/office/drawing/2014/chart" uri="{C3380CC4-5D6E-409C-BE32-E72D297353CC}">
              <c16:uniqueId val="{00000001-D628-44EB-8CA2-F72211E197ED}"/>
            </c:ext>
          </c:extLst>
        </c:ser>
        <c:dLbls>
          <c:showLegendKey val="0"/>
          <c:showVal val="0"/>
          <c:showCatName val="0"/>
          <c:showSerName val="0"/>
          <c:showPercent val="0"/>
          <c:showBubbleSize val="0"/>
        </c:dLbls>
        <c:smooth val="0"/>
        <c:axId val="494867048"/>
        <c:axId val="494869792"/>
      </c:lineChart>
      <c:catAx>
        <c:axId val="4948670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ES"/>
          </a:p>
        </c:txPr>
        <c:crossAx val="494869792"/>
        <c:crosses val="autoZero"/>
        <c:auto val="1"/>
        <c:lblAlgn val="ctr"/>
        <c:lblOffset val="100"/>
        <c:noMultiLvlLbl val="0"/>
      </c:catAx>
      <c:valAx>
        <c:axId val="494869792"/>
        <c:scaling>
          <c:orientation val="minMax"/>
          <c:min val="20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ES"/>
          </a:p>
        </c:txPr>
        <c:crossAx val="49486704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800"/>
      </a:pPr>
      <a:endParaRPr lang="es-E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D2C9E3-1AE6-4C62-8B89-DF89E4BD4A2B}"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s-PE"/>
        </a:p>
      </dgm:t>
    </dgm:pt>
    <dgm:pt modelId="{97E2D04A-CC42-4973-B79C-064E61497742}">
      <dgm:prSet custT="1"/>
      <dgm:spPr/>
      <dgm:t>
        <a:bodyPr/>
        <a:lstStyle/>
        <a:p>
          <a:pPr rtl="0"/>
          <a:r>
            <a:rPr lang="es-ES" sz="1800" b="1" dirty="0">
              <a:latin typeface="+mn-lt"/>
            </a:rPr>
            <a:t>Brindar medidas necesarias para que nuestro país migre, de manera efectiva, a una matriz energética compuesta por combustibles </a:t>
          </a:r>
          <a:r>
            <a:rPr lang="es-ES" sz="1800" b="1">
              <a:latin typeface="+mn-lt"/>
            </a:rPr>
            <a:t>menos contaminantes</a:t>
          </a:r>
          <a:endParaRPr lang="es-PE" sz="1800" dirty="0">
            <a:latin typeface="+mn-lt"/>
          </a:endParaRPr>
        </a:p>
      </dgm:t>
    </dgm:pt>
    <dgm:pt modelId="{98B3E733-CD86-443E-949B-0F7EEB8DD1AB}" type="parTrans" cxnId="{63848ADF-8E7F-4994-8777-9822202B7DE5}">
      <dgm:prSet/>
      <dgm:spPr/>
      <dgm:t>
        <a:bodyPr/>
        <a:lstStyle/>
        <a:p>
          <a:endParaRPr lang="es-PE" sz="1800">
            <a:latin typeface="+mn-lt"/>
          </a:endParaRPr>
        </a:p>
      </dgm:t>
    </dgm:pt>
    <dgm:pt modelId="{9319A367-8301-465E-8A7A-D998DB8FF719}" type="sibTrans" cxnId="{63848ADF-8E7F-4994-8777-9822202B7DE5}">
      <dgm:prSet/>
      <dgm:spPr/>
      <dgm:t>
        <a:bodyPr/>
        <a:lstStyle/>
        <a:p>
          <a:endParaRPr lang="es-PE" sz="1800">
            <a:latin typeface="+mn-lt"/>
          </a:endParaRPr>
        </a:p>
      </dgm:t>
    </dgm:pt>
    <dgm:pt modelId="{E3D4CBE9-5394-4FB0-9312-DED7F0E062C7}">
      <dgm:prSet custT="1"/>
      <dgm:spPr>
        <a:solidFill>
          <a:schemeClr val="bg2">
            <a:lumMod val="75000"/>
          </a:schemeClr>
        </a:solidFill>
      </dgm:spPr>
      <dgm:t>
        <a:bodyPr/>
        <a:lstStyle/>
        <a:p>
          <a:pPr rtl="0"/>
          <a:r>
            <a:rPr lang="es-ES" sz="1800" b="1" dirty="0">
              <a:latin typeface="+mn-lt"/>
            </a:rPr>
            <a:t>- Migración del transporte público a GNV.</a:t>
          </a:r>
        </a:p>
        <a:p>
          <a:pPr rtl="0"/>
          <a:r>
            <a:rPr lang="es-ES" sz="1800" b="1" dirty="0">
              <a:latin typeface="+mn-lt"/>
            </a:rPr>
            <a:t>- Incentivos tributarios para la importación de vehículos nuevos a GNV, o equipos y maquinaria para la conversión.</a:t>
          </a:r>
        </a:p>
        <a:p>
          <a:pPr rtl="0"/>
          <a:r>
            <a:rPr lang="es-ES" sz="1800" b="1" dirty="0">
              <a:latin typeface="+mn-lt"/>
            </a:rPr>
            <a:t>- La estrategia debe ser descentralizada.</a:t>
          </a:r>
          <a:endParaRPr lang="es-PE" sz="1800" dirty="0">
            <a:latin typeface="+mn-lt"/>
          </a:endParaRPr>
        </a:p>
      </dgm:t>
    </dgm:pt>
    <dgm:pt modelId="{DF8604ED-9FFC-4A8E-8FDA-37CBE73613C7}" type="parTrans" cxnId="{0A332CF3-CF85-472C-B40C-2F6DA6E6E8EA}">
      <dgm:prSet/>
      <dgm:spPr/>
      <dgm:t>
        <a:bodyPr/>
        <a:lstStyle/>
        <a:p>
          <a:endParaRPr lang="es-PE" sz="1800">
            <a:latin typeface="+mn-lt"/>
          </a:endParaRPr>
        </a:p>
      </dgm:t>
    </dgm:pt>
    <dgm:pt modelId="{878067FC-5F96-4654-A437-71C38979CC72}" type="sibTrans" cxnId="{0A332CF3-CF85-472C-B40C-2F6DA6E6E8EA}">
      <dgm:prSet/>
      <dgm:spPr/>
      <dgm:t>
        <a:bodyPr/>
        <a:lstStyle/>
        <a:p>
          <a:endParaRPr lang="es-PE" sz="1800">
            <a:latin typeface="+mn-lt"/>
          </a:endParaRPr>
        </a:p>
      </dgm:t>
    </dgm:pt>
    <dgm:pt modelId="{201F22D8-EFF8-4786-AF1A-35C04F626401}">
      <dgm:prSet custT="1"/>
      <dgm:spPr/>
      <dgm:t>
        <a:bodyPr/>
        <a:lstStyle/>
        <a:p>
          <a:pPr rtl="0"/>
          <a:r>
            <a:rPr lang="es-ES" sz="1800" b="1" dirty="0">
              <a:solidFill>
                <a:prstClr val="white"/>
              </a:solidFill>
              <a:latin typeface="+mn-lt"/>
              <a:ea typeface="+mn-ea"/>
              <a:cs typeface="+mn-cs"/>
            </a:rPr>
            <a:t>Expansión de la red de distribución: promoción de la inversión privada a través de diversos mecanismos.</a:t>
          </a:r>
          <a:endParaRPr lang="es-PE" sz="1800" dirty="0">
            <a:latin typeface="+mn-lt"/>
          </a:endParaRPr>
        </a:p>
      </dgm:t>
    </dgm:pt>
    <dgm:pt modelId="{E3AABD01-DDE7-4901-B967-4CE33FFCDCFE}" type="sibTrans" cxnId="{80288FA6-11A1-4375-85B4-A2CB85C05720}">
      <dgm:prSet/>
      <dgm:spPr/>
      <dgm:t>
        <a:bodyPr/>
        <a:lstStyle/>
        <a:p>
          <a:endParaRPr lang="es-PE" sz="1800">
            <a:latin typeface="+mn-lt"/>
          </a:endParaRPr>
        </a:p>
      </dgm:t>
    </dgm:pt>
    <dgm:pt modelId="{6E510F9B-661D-4455-8761-DB8335645240}" type="parTrans" cxnId="{80288FA6-11A1-4375-85B4-A2CB85C05720}">
      <dgm:prSet/>
      <dgm:spPr/>
      <dgm:t>
        <a:bodyPr/>
        <a:lstStyle/>
        <a:p>
          <a:endParaRPr lang="es-PE" sz="1800">
            <a:latin typeface="+mn-lt"/>
          </a:endParaRPr>
        </a:p>
      </dgm:t>
    </dgm:pt>
    <dgm:pt modelId="{138F7ED1-2956-4B80-856E-8ADBAABB0115}">
      <dgm:prSet custT="1"/>
      <dgm:spPr/>
      <dgm:t>
        <a:bodyPr/>
        <a:lstStyle/>
        <a:p>
          <a:pPr rtl="0"/>
          <a:r>
            <a:rPr lang="es-ES" sz="1800" b="1" dirty="0">
              <a:latin typeface="+mn-lt"/>
            </a:rPr>
            <a:t>Expansión del ecosistema GNV: estaciones de carga, talleres de conversión.</a:t>
          </a:r>
          <a:endParaRPr lang="es-PE" sz="1800" dirty="0">
            <a:latin typeface="+mn-lt"/>
          </a:endParaRPr>
        </a:p>
      </dgm:t>
    </dgm:pt>
    <dgm:pt modelId="{FBD514AF-7956-4899-A207-7A5753313061}" type="parTrans" cxnId="{32FCE71D-1D2A-4662-B5C0-5C76B38B2A8E}">
      <dgm:prSet/>
      <dgm:spPr/>
      <dgm:t>
        <a:bodyPr/>
        <a:lstStyle/>
        <a:p>
          <a:endParaRPr lang="es-PE" sz="1800">
            <a:latin typeface="+mn-lt"/>
          </a:endParaRPr>
        </a:p>
      </dgm:t>
    </dgm:pt>
    <dgm:pt modelId="{E29719F0-CC26-479F-AFA1-F78673B5BA32}" type="sibTrans" cxnId="{32FCE71D-1D2A-4662-B5C0-5C76B38B2A8E}">
      <dgm:prSet/>
      <dgm:spPr/>
      <dgm:t>
        <a:bodyPr/>
        <a:lstStyle/>
        <a:p>
          <a:endParaRPr lang="es-PE" sz="1800">
            <a:latin typeface="+mn-lt"/>
          </a:endParaRPr>
        </a:p>
      </dgm:t>
    </dgm:pt>
    <dgm:pt modelId="{0921F231-C3D2-470A-ADDB-552882785251}" type="pres">
      <dgm:prSet presAssocID="{C0D2C9E3-1AE6-4C62-8B89-DF89E4BD4A2B}" presName="linear" presStyleCnt="0">
        <dgm:presLayoutVars>
          <dgm:dir/>
          <dgm:animLvl val="lvl"/>
          <dgm:resizeHandles val="exact"/>
        </dgm:presLayoutVars>
      </dgm:prSet>
      <dgm:spPr/>
    </dgm:pt>
    <dgm:pt modelId="{65611255-D31A-4B03-BB7A-832042807CAC}" type="pres">
      <dgm:prSet presAssocID="{97E2D04A-CC42-4973-B79C-064E61497742}" presName="parentLin" presStyleCnt="0"/>
      <dgm:spPr/>
    </dgm:pt>
    <dgm:pt modelId="{EB801ED3-9B69-49C8-BB0F-951AA1C5CA90}" type="pres">
      <dgm:prSet presAssocID="{97E2D04A-CC42-4973-B79C-064E61497742}" presName="parentLeftMargin" presStyleLbl="node1" presStyleIdx="0" presStyleCnt="4"/>
      <dgm:spPr/>
    </dgm:pt>
    <dgm:pt modelId="{E45A6265-1C4D-438B-B4C5-9F9C9C6FCB2D}" type="pres">
      <dgm:prSet presAssocID="{97E2D04A-CC42-4973-B79C-064E61497742}" presName="parentText" presStyleLbl="node1" presStyleIdx="0" presStyleCnt="4" custLinFactNeighborY="6712">
        <dgm:presLayoutVars>
          <dgm:chMax val="0"/>
          <dgm:bulletEnabled val="1"/>
        </dgm:presLayoutVars>
      </dgm:prSet>
      <dgm:spPr/>
    </dgm:pt>
    <dgm:pt modelId="{57881AD1-0732-484F-95EB-301EABD06CF1}" type="pres">
      <dgm:prSet presAssocID="{97E2D04A-CC42-4973-B79C-064E61497742}" presName="negativeSpace" presStyleCnt="0"/>
      <dgm:spPr/>
    </dgm:pt>
    <dgm:pt modelId="{77C356BC-8C5B-4B13-B1A4-06647600D814}" type="pres">
      <dgm:prSet presAssocID="{97E2D04A-CC42-4973-B79C-064E61497742}" presName="childText" presStyleLbl="conFgAcc1" presStyleIdx="0" presStyleCnt="4">
        <dgm:presLayoutVars>
          <dgm:bulletEnabled val="1"/>
        </dgm:presLayoutVars>
      </dgm:prSet>
      <dgm:spPr/>
    </dgm:pt>
    <dgm:pt modelId="{256859C2-3123-4CF2-B0F6-5C1A1A16F1F0}" type="pres">
      <dgm:prSet presAssocID="{9319A367-8301-465E-8A7A-D998DB8FF719}" presName="spaceBetweenRectangles" presStyleCnt="0"/>
      <dgm:spPr/>
    </dgm:pt>
    <dgm:pt modelId="{A0DF30E2-A7B6-479E-BC4B-0F8FE0250F89}" type="pres">
      <dgm:prSet presAssocID="{E3D4CBE9-5394-4FB0-9312-DED7F0E062C7}" presName="parentLin" presStyleCnt="0"/>
      <dgm:spPr/>
    </dgm:pt>
    <dgm:pt modelId="{4F793262-AD4D-4DA9-9734-11546B7C3B38}" type="pres">
      <dgm:prSet presAssocID="{E3D4CBE9-5394-4FB0-9312-DED7F0E062C7}" presName="parentLeftMargin" presStyleLbl="node1" presStyleIdx="0" presStyleCnt="4"/>
      <dgm:spPr/>
    </dgm:pt>
    <dgm:pt modelId="{609035B9-401C-49A5-9F32-61A75C71E9B1}" type="pres">
      <dgm:prSet presAssocID="{E3D4CBE9-5394-4FB0-9312-DED7F0E062C7}" presName="parentText" presStyleLbl="node1" presStyleIdx="1" presStyleCnt="4" custScaleY="209796" custLinFactX="3177" custLinFactNeighborX="100000" custLinFactNeighborY="-32721">
        <dgm:presLayoutVars>
          <dgm:chMax val="0"/>
          <dgm:bulletEnabled val="1"/>
        </dgm:presLayoutVars>
      </dgm:prSet>
      <dgm:spPr/>
    </dgm:pt>
    <dgm:pt modelId="{44D08D20-270A-4AEE-B87A-4D58270CA05A}" type="pres">
      <dgm:prSet presAssocID="{E3D4CBE9-5394-4FB0-9312-DED7F0E062C7}" presName="negativeSpace" presStyleCnt="0"/>
      <dgm:spPr/>
    </dgm:pt>
    <dgm:pt modelId="{D92C54FC-EC79-45B7-A7B0-CBF97F7BB14D}" type="pres">
      <dgm:prSet presAssocID="{E3D4CBE9-5394-4FB0-9312-DED7F0E062C7}" presName="childText" presStyleLbl="conFgAcc1" presStyleIdx="1" presStyleCnt="4">
        <dgm:presLayoutVars>
          <dgm:bulletEnabled val="1"/>
        </dgm:presLayoutVars>
      </dgm:prSet>
      <dgm:spPr/>
    </dgm:pt>
    <dgm:pt modelId="{26B04013-F963-4D05-8365-900E443B6877}" type="pres">
      <dgm:prSet presAssocID="{878067FC-5F96-4654-A437-71C38979CC72}" presName="spaceBetweenRectangles" presStyleCnt="0"/>
      <dgm:spPr/>
    </dgm:pt>
    <dgm:pt modelId="{505CD878-A3B4-4B7D-BDA8-E3567A33D5D1}" type="pres">
      <dgm:prSet presAssocID="{138F7ED1-2956-4B80-856E-8ADBAABB0115}" presName="parentLin" presStyleCnt="0"/>
      <dgm:spPr/>
    </dgm:pt>
    <dgm:pt modelId="{738D943B-E864-41F7-8B02-0A253A5C4A5B}" type="pres">
      <dgm:prSet presAssocID="{138F7ED1-2956-4B80-856E-8ADBAABB0115}" presName="parentLeftMargin" presStyleLbl="node1" presStyleIdx="1" presStyleCnt="4"/>
      <dgm:spPr/>
    </dgm:pt>
    <dgm:pt modelId="{E0FBC18E-EB96-4F3F-AF24-4D5F18FB2CC6}" type="pres">
      <dgm:prSet presAssocID="{138F7ED1-2956-4B80-856E-8ADBAABB0115}" presName="parentText" presStyleLbl="node1" presStyleIdx="2" presStyleCnt="4">
        <dgm:presLayoutVars>
          <dgm:chMax val="0"/>
          <dgm:bulletEnabled val="1"/>
        </dgm:presLayoutVars>
      </dgm:prSet>
      <dgm:spPr/>
    </dgm:pt>
    <dgm:pt modelId="{F4A74D3F-B60C-43FF-8025-D3AEEAB3BD79}" type="pres">
      <dgm:prSet presAssocID="{138F7ED1-2956-4B80-856E-8ADBAABB0115}" presName="negativeSpace" presStyleCnt="0"/>
      <dgm:spPr/>
    </dgm:pt>
    <dgm:pt modelId="{61D8A7F8-6600-4A90-8110-E786021F0AEF}" type="pres">
      <dgm:prSet presAssocID="{138F7ED1-2956-4B80-856E-8ADBAABB0115}" presName="childText" presStyleLbl="conFgAcc1" presStyleIdx="2" presStyleCnt="4" custLinFactNeighborX="58" custLinFactNeighborY="-36812">
        <dgm:presLayoutVars>
          <dgm:bulletEnabled val="1"/>
        </dgm:presLayoutVars>
      </dgm:prSet>
      <dgm:spPr/>
    </dgm:pt>
    <dgm:pt modelId="{ECE7D916-17BA-44EE-BD78-93149ADCF533}" type="pres">
      <dgm:prSet presAssocID="{E29719F0-CC26-479F-AFA1-F78673B5BA32}" presName="spaceBetweenRectangles" presStyleCnt="0"/>
      <dgm:spPr/>
    </dgm:pt>
    <dgm:pt modelId="{4C4A1322-794A-4870-A3AD-B53298E9CCED}" type="pres">
      <dgm:prSet presAssocID="{201F22D8-EFF8-4786-AF1A-35C04F626401}" presName="parentLin" presStyleCnt="0"/>
      <dgm:spPr/>
    </dgm:pt>
    <dgm:pt modelId="{4B301523-2214-44A9-9A24-4CE630634817}" type="pres">
      <dgm:prSet presAssocID="{201F22D8-EFF8-4786-AF1A-35C04F626401}" presName="parentLeftMargin" presStyleLbl="node1" presStyleIdx="2" presStyleCnt="4"/>
      <dgm:spPr/>
    </dgm:pt>
    <dgm:pt modelId="{0A0AB0D3-7837-455D-ABEF-FFA4DFA81B8E}" type="pres">
      <dgm:prSet presAssocID="{201F22D8-EFF8-4786-AF1A-35C04F626401}" presName="parentText" presStyleLbl="node1" presStyleIdx="3" presStyleCnt="4">
        <dgm:presLayoutVars>
          <dgm:chMax val="0"/>
          <dgm:bulletEnabled val="1"/>
        </dgm:presLayoutVars>
      </dgm:prSet>
      <dgm:spPr/>
    </dgm:pt>
    <dgm:pt modelId="{E34D37C4-D274-4821-B7BF-36B2244BEBA3}" type="pres">
      <dgm:prSet presAssocID="{201F22D8-EFF8-4786-AF1A-35C04F626401}" presName="negativeSpace" presStyleCnt="0"/>
      <dgm:spPr/>
    </dgm:pt>
    <dgm:pt modelId="{BB60F3A9-26FD-4856-897D-ED9CAAF1873A}" type="pres">
      <dgm:prSet presAssocID="{201F22D8-EFF8-4786-AF1A-35C04F626401}" presName="childText" presStyleLbl="conFgAcc1" presStyleIdx="3" presStyleCnt="4">
        <dgm:presLayoutVars>
          <dgm:bulletEnabled val="1"/>
        </dgm:presLayoutVars>
      </dgm:prSet>
      <dgm:spPr/>
    </dgm:pt>
  </dgm:ptLst>
  <dgm:cxnLst>
    <dgm:cxn modelId="{72C2F40B-AD2D-47DA-A5FF-03851B9065C9}" type="presOf" srcId="{97E2D04A-CC42-4973-B79C-064E61497742}" destId="{E45A6265-1C4D-438B-B4C5-9F9C9C6FCB2D}" srcOrd="1" destOrd="0" presId="urn:microsoft.com/office/officeart/2005/8/layout/list1"/>
    <dgm:cxn modelId="{7E40D218-7BA8-49D3-8869-0D9B2EDF239C}" type="presOf" srcId="{138F7ED1-2956-4B80-856E-8ADBAABB0115}" destId="{738D943B-E864-41F7-8B02-0A253A5C4A5B}" srcOrd="0" destOrd="0" presId="urn:microsoft.com/office/officeart/2005/8/layout/list1"/>
    <dgm:cxn modelId="{32FCE71D-1D2A-4662-B5C0-5C76B38B2A8E}" srcId="{C0D2C9E3-1AE6-4C62-8B89-DF89E4BD4A2B}" destId="{138F7ED1-2956-4B80-856E-8ADBAABB0115}" srcOrd="2" destOrd="0" parTransId="{FBD514AF-7956-4899-A207-7A5753313061}" sibTransId="{E29719F0-CC26-479F-AFA1-F78673B5BA32}"/>
    <dgm:cxn modelId="{63225372-5B1B-4C33-BFA0-58A17628C6A8}" type="presOf" srcId="{97E2D04A-CC42-4973-B79C-064E61497742}" destId="{EB801ED3-9B69-49C8-BB0F-951AA1C5CA90}" srcOrd="0" destOrd="0" presId="urn:microsoft.com/office/officeart/2005/8/layout/list1"/>
    <dgm:cxn modelId="{2310888E-F9F9-4193-8E83-B7FF89557C5D}" type="presOf" srcId="{138F7ED1-2956-4B80-856E-8ADBAABB0115}" destId="{E0FBC18E-EB96-4F3F-AF24-4D5F18FB2CC6}" srcOrd="1" destOrd="0" presId="urn:microsoft.com/office/officeart/2005/8/layout/list1"/>
    <dgm:cxn modelId="{4D96F294-515E-4FE8-89ED-2DAB2FCCFF91}" type="presOf" srcId="{C0D2C9E3-1AE6-4C62-8B89-DF89E4BD4A2B}" destId="{0921F231-C3D2-470A-ADDB-552882785251}" srcOrd="0" destOrd="0" presId="urn:microsoft.com/office/officeart/2005/8/layout/list1"/>
    <dgm:cxn modelId="{80288FA6-11A1-4375-85B4-A2CB85C05720}" srcId="{C0D2C9E3-1AE6-4C62-8B89-DF89E4BD4A2B}" destId="{201F22D8-EFF8-4786-AF1A-35C04F626401}" srcOrd="3" destOrd="0" parTransId="{6E510F9B-661D-4455-8761-DB8335645240}" sibTransId="{E3AABD01-DDE7-4901-B967-4CE33FFCDCFE}"/>
    <dgm:cxn modelId="{F90F8AA9-6D67-4E75-96A4-41F5E2EA3BD1}" type="presOf" srcId="{201F22D8-EFF8-4786-AF1A-35C04F626401}" destId="{4B301523-2214-44A9-9A24-4CE630634817}" srcOrd="0" destOrd="0" presId="urn:microsoft.com/office/officeart/2005/8/layout/list1"/>
    <dgm:cxn modelId="{AB8B24CF-41C9-4ACC-92FD-88E87DE86B6F}" type="presOf" srcId="{201F22D8-EFF8-4786-AF1A-35C04F626401}" destId="{0A0AB0D3-7837-455D-ABEF-FFA4DFA81B8E}" srcOrd="1" destOrd="0" presId="urn:microsoft.com/office/officeart/2005/8/layout/list1"/>
    <dgm:cxn modelId="{09FFDACF-66DF-4865-B441-0CF869DAAE9F}" type="presOf" srcId="{E3D4CBE9-5394-4FB0-9312-DED7F0E062C7}" destId="{4F793262-AD4D-4DA9-9734-11546B7C3B38}" srcOrd="0" destOrd="0" presId="urn:microsoft.com/office/officeart/2005/8/layout/list1"/>
    <dgm:cxn modelId="{63848ADF-8E7F-4994-8777-9822202B7DE5}" srcId="{C0D2C9E3-1AE6-4C62-8B89-DF89E4BD4A2B}" destId="{97E2D04A-CC42-4973-B79C-064E61497742}" srcOrd="0" destOrd="0" parTransId="{98B3E733-CD86-443E-949B-0F7EEB8DD1AB}" sibTransId="{9319A367-8301-465E-8A7A-D998DB8FF719}"/>
    <dgm:cxn modelId="{61A71FE3-7F98-418D-A6F2-A41353CD4217}" type="presOf" srcId="{E3D4CBE9-5394-4FB0-9312-DED7F0E062C7}" destId="{609035B9-401C-49A5-9F32-61A75C71E9B1}" srcOrd="1" destOrd="0" presId="urn:microsoft.com/office/officeart/2005/8/layout/list1"/>
    <dgm:cxn modelId="{0A332CF3-CF85-472C-B40C-2F6DA6E6E8EA}" srcId="{C0D2C9E3-1AE6-4C62-8B89-DF89E4BD4A2B}" destId="{E3D4CBE9-5394-4FB0-9312-DED7F0E062C7}" srcOrd="1" destOrd="0" parTransId="{DF8604ED-9FFC-4A8E-8FDA-37CBE73613C7}" sibTransId="{878067FC-5F96-4654-A437-71C38979CC72}"/>
    <dgm:cxn modelId="{A2C4EC68-FE5C-4022-820D-5C7A769A23B5}" type="presParOf" srcId="{0921F231-C3D2-470A-ADDB-552882785251}" destId="{65611255-D31A-4B03-BB7A-832042807CAC}" srcOrd="0" destOrd="0" presId="urn:microsoft.com/office/officeart/2005/8/layout/list1"/>
    <dgm:cxn modelId="{7682BD60-29D3-451F-A16F-0298CE0404BA}" type="presParOf" srcId="{65611255-D31A-4B03-BB7A-832042807CAC}" destId="{EB801ED3-9B69-49C8-BB0F-951AA1C5CA90}" srcOrd="0" destOrd="0" presId="urn:microsoft.com/office/officeart/2005/8/layout/list1"/>
    <dgm:cxn modelId="{0D95A40C-42B3-46D1-A643-EF4388E08434}" type="presParOf" srcId="{65611255-D31A-4B03-BB7A-832042807CAC}" destId="{E45A6265-1C4D-438B-B4C5-9F9C9C6FCB2D}" srcOrd="1" destOrd="0" presId="urn:microsoft.com/office/officeart/2005/8/layout/list1"/>
    <dgm:cxn modelId="{5AC4BF51-9A4E-4227-907D-828D07DB730B}" type="presParOf" srcId="{0921F231-C3D2-470A-ADDB-552882785251}" destId="{57881AD1-0732-484F-95EB-301EABD06CF1}" srcOrd="1" destOrd="0" presId="urn:microsoft.com/office/officeart/2005/8/layout/list1"/>
    <dgm:cxn modelId="{0384B373-3680-42ED-B6EF-A9F0BC25E6D6}" type="presParOf" srcId="{0921F231-C3D2-470A-ADDB-552882785251}" destId="{77C356BC-8C5B-4B13-B1A4-06647600D814}" srcOrd="2" destOrd="0" presId="urn:microsoft.com/office/officeart/2005/8/layout/list1"/>
    <dgm:cxn modelId="{941928AB-1D98-40F6-9BB1-18C742E330DD}" type="presParOf" srcId="{0921F231-C3D2-470A-ADDB-552882785251}" destId="{256859C2-3123-4CF2-B0F6-5C1A1A16F1F0}" srcOrd="3" destOrd="0" presId="urn:microsoft.com/office/officeart/2005/8/layout/list1"/>
    <dgm:cxn modelId="{36E457CF-F814-472D-9BA2-EEFD57B57F17}" type="presParOf" srcId="{0921F231-C3D2-470A-ADDB-552882785251}" destId="{A0DF30E2-A7B6-479E-BC4B-0F8FE0250F89}" srcOrd="4" destOrd="0" presId="urn:microsoft.com/office/officeart/2005/8/layout/list1"/>
    <dgm:cxn modelId="{C6EDC425-2FE4-4518-99F3-F5C0847FFAAF}" type="presParOf" srcId="{A0DF30E2-A7B6-479E-BC4B-0F8FE0250F89}" destId="{4F793262-AD4D-4DA9-9734-11546B7C3B38}" srcOrd="0" destOrd="0" presId="urn:microsoft.com/office/officeart/2005/8/layout/list1"/>
    <dgm:cxn modelId="{6CCA2E1C-93F1-4707-9533-263C340DFB0A}" type="presParOf" srcId="{A0DF30E2-A7B6-479E-BC4B-0F8FE0250F89}" destId="{609035B9-401C-49A5-9F32-61A75C71E9B1}" srcOrd="1" destOrd="0" presId="urn:microsoft.com/office/officeart/2005/8/layout/list1"/>
    <dgm:cxn modelId="{8041BF03-CEA2-47EE-9A24-4EC5A1CD0D96}" type="presParOf" srcId="{0921F231-C3D2-470A-ADDB-552882785251}" destId="{44D08D20-270A-4AEE-B87A-4D58270CA05A}" srcOrd="5" destOrd="0" presId="urn:microsoft.com/office/officeart/2005/8/layout/list1"/>
    <dgm:cxn modelId="{3356490B-9F38-4159-AA9C-3FBCC23ECBEF}" type="presParOf" srcId="{0921F231-C3D2-470A-ADDB-552882785251}" destId="{D92C54FC-EC79-45B7-A7B0-CBF97F7BB14D}" srcOrd="6" destOrd="0" presId="urn:microsoft.com/office/officeart/2005/8/layout/list1"/>
    <dgm:cxn modelId="{C8CCE979-8962-4788-8A1C-1B7C792D8F9B}" type="presParOf" srcId="{0921F231-C3D2-470A-ADDB-552882785251}" destId="{26B04013-F963-4D05-8365-900E443B6877}" srcOrd="7" destOrd="0" presId="urn:microsoft.com/office/officeart/2005/8/layout/list1"/>
    <dgm:cxn modelId="{486774A7-35E0-492C-AD6B-7C5F45C657F1}" type="presParOf" srcId="{0921F231-C3D2-470A-ADDB-552882785251}" destId="{505CD878-A3B4-4B7D-BDA8-E3567A33D5D1}" srcOrd="8" destOrd="0" presId="urn:microsoft.com/office/officeart/2005/8/layout/list1"/>
    <dgm:cxn modelId="{7F2BF89C-5CAF-430B-A434-3EC3D9D7D7DB}" type="presParOf" srcId="{505CD878-A3B4-4B7D-BDA8-E3567A33D5D1}" destId="{738D943B-E864-41F7-8B02-0A253A5C4A5B}" srcOrd="0" destOrd="0" presId="urn:microsoft.com/office/officeart/2005/8/layout/list1"/>
    <dgm:cxn modelId="{8CD4B302-D870-4284-A505-245658D2C083}" type="presParOf" srcId="{505CD878-A3B4-4B7D-BDA8-E3567A33D5D1}" destId="{E0FBC18E-EB96-4F3F-AF24-4D5F18FB2CC6}" srcOrd="1" destOrd="0" presId="urn:microsoft.com/office/officeart/2005/8/layout/list1"/>
    <dgm:cxn modelId="{621A4749-850E-4109-8D0F-D65D465E5578}" type="presParOf" srcId="{0921F231-C3D2-470A-ADDB-552882785251}" destId="{F4A74D3F-B60C-43FF-8025-D3AEEAB3BD79}" srcOrd="9" destOrd="0" presId="urn:microsoft.com/office/officeart/2005/8/layout/list1"/>
    <dgm:cxn modelId="{8856F615-E890-41C6-9CD2-359B89E4D770}" type="presParOf" srcId="{0921F231-C3D2-470A-ADDB-552882785251}" destId="{61D8A7F8-6600-4A90-8110-E786021F0AEF}" srcOrd="10" destOrd="0" presId="urn:microsoft.com/office/officeart/2005/8/layout/list1"/>
    <dgm:cxn modelId="{E90D1D0C-EDAC-4DE8-8648-7E222BB5AA5D}" type="presParOf" srcId="{0921F231-C3D2-470A-ADDB-552882785251}" destId="{ECE7D916-17BA-44EE-BD78-93149ADCF533}" srcOrd="11" destOrd="0" presId="urn:microsoft.com/office/officeart/2005/8/layout/list1"/>
    <dgm:cxn modelId="{AE5F7BBD-A85D-4849-97F7-8D0F87D0EAEE}" type="presParOf" srcId="{0921F231-C3D2-470A-ADDB-552882785251}" destId="{4C4A1322-794A-4870-A3AD-B53298E9CCED}" srcOrd="12" destOrd="0" presId="urn:microsoft.com/office/officeart/2005/8/layout/list1"/>
    <dgm:cxn modelId="{0DA731D1-2CFD-40AA-A458-8CD338F6BC30}" type="presParOf" srcId="{4C4A1322-794A-4870-A3AD-B53298E9CCED}" destId="{4B301523-2214-44A9-9A24-4CE630634817}" srcOrd="0" destOrd="0" presId="urn:microsoft.com/office/officeart/2005/8/layout/list1"/>
    <dgm:cxn modelId="{461ABE24-2CD9-466C-A3E2-8D726309AF90}" type="presParOf" srcId="{4C4A1322-794A-4870-A3AD-B53298E9CCED}" destId="{0A0AB0D3-7837-455D-ABEF-FFA4DFA81B8E}" srcOrd="1" destOrd="0" presId="urn:microsoft.com/office/officeart/2005/8/layout/list1"/>
    <dgm:cxn modelId="{D1A23A15-CCEC-40A2-B601-47F4E8C8BC1E}" type="presParOf" srcId="{0921F231-C3D2-470A-ADDB-552882785251}" destId="{E34D37C4-D274-4821-B7BF-36B2244BEBA3}" srcOrd="13" destOrd="0" presId="urn:microsoft.com/office/officeart/2005/8/layout/list1"/>
    <dgm:cxn modelId="{EA434DF1-5838-4D44-9A2A-14C730D55EC0}" type="presParOf" srcId="{0921F231-C3D2-470A-ADDB-552882785251}" destId="{BB60F3A9-26FD-4856-897D-ED9CAAF1873A}"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C356BC-8C5B-4B13-B1A4-06647600D814}">
      <dsp:nvSpPr>
        <dsp:cNvPr id="0" name=""/>
        <dsp:cNvSpPr/>
      </dsp:nvSpPr>
      <dsp:spPr>
        <a:xfrm>
          <a:off x="0" y="436698"/>
          <a:ext cx="11410122" cy="6300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5A6265-1C4D-438B-B4C5-9F9C9C6FCB2D}">
      <dsp:nvSpPr>
        <dsp:cNvPr id="0" name=""/>
        <dsp:cNvSpPr/>
      </dsp:nvSpPr>
      <dsp:spPr>
        <a:xfrm>
          <a:off x="570506" y="117232"/>
          <a:ext cx="7987085" cy="7380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93" tIns="0" rIns="301893" bIns="0" numCol="1" spcCol="1270" anchor="ctr" anchorCtr="0">
          <a:noAutofit/>
        </a:bodyPr>
        <a:lstStyle/>
        <a:p>
          <a:pPr marL="0" lvl="0" indent="0" algn="l" defTabSz="800100" rtl="0">
            <a:lnSpc>
              <a:spcPct val="90000"/>
            </a:lnSpc>
            <a:spcBef>
              <a:spcPct val="0"/>
            </a:spcBef>
            <a:spcAft>
              <a:spcPct val="35000"/>
            </a:spcAft>
            <a:buNone/>
          </a:pPr>
          <a:r>
            <a:rPr lang="es-ES" sz="1800" b="1" kern="1200" dirty="0">
              <a:latin typeface="+mn-lt"/>
            </a:rPr>
            <a:t>Brindar medidas necesarias para que nuestro país migre, de manera efectiva, a una matriz energética compuesta por combustibles </a:t>
          </a:r>
          <a:r>
            <a:rPr lang="es-ES" sz="1800" b="1" kern="1200">
              <a:latin typeface="+mn-lt"/>
            </a:rPr>
            <a:t>menos contaminantes</a:t>
          </a:r>
          <a:endParaRPr lang="es-PE" sz="1800" kern="1200" dirty="0">
            <a:latin typeface="+mn-lt"/>
          </a:endParaRPr>
        </a:p>
      </dsp:txBody>
      <dsp:txXfrm>
        <a:off x="606532" y="153258"/>
        <a:ext cx="7915033" cy="665948"/>
      </dsp:txXfrm>
    </dsp:sp>
    <dsp:sp modelId="{D92C54FC-EC79-45B7-A7B0-CBF97F7BB14D}">
      <dsp:nvSpPr>
        <dsp:cNvPr id="0" name=""/>
        <dsp:cNvSpPr/>
      </dsp:nvSpPr>
      <dsp:spPr>
        <a:xfrm>
          <a:off x="0" y="2380992"/>
          <a:ext cx="11410122" cy="630000"/>
        </a:xfrm>
        <a:prstGeom prst="rect">
          <a:avLst/>
        </a:prstGeom>
        <a:solidFill>
          <a:schemeClr val="lt1">
            <a:alpha val="90000"/>
            <a:hueOff val="0"/>
            <a:satOff val="0"/>
            <a:lumOff val="0"/>
            <a:alphaOff val="0"/>
          </a:schemeClr>
        </a:solidFill>
        <a:ln w="12700" cap="flat" cmpd="sng" algn="ctr">
          <a:solidFill>
            <a:schemeClr val="accent3">
              <a:hueOff val="903533"/>
              <a:satOff val="33333"/>
              <a:lumOff val="-4902"/>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9035B9-401C-49A5-9F32-61A75C71E9B1}">
      <dsp:nvSpPr>
        <dsp:cNvPr id="0" name=""/>
        <dsp:cNvSpPr/>
      </dsp:nvSpPr>
      <dsp:spPr>
        <a:xfrm>
          <a:off x="1394761" y="960217"/>
          <a:ext cx="7987085" cy="1548294"/>
        </a:xfrm>
        <a:prstGeom prst="roundRect">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93" tIns="0" rIns="301893" bIns="0" numCol="1" spcCol="1270" anchor="ctr" anchorCtr="0">
          <a:noAutofit/>
        </a:bodyPr>
        <a:lstStyle/>
        <a:p>
          <a:pPr marL="0" lvl="0" indent="0" algn="l" defTabSz="800100" rtl="0">
            <a:lnSpc>
              <a:spcPct val="90000"/>
            </a:lnSpc>
            <a:spcBef>
              <a:spcPct val="0"/>
            </a:spcBef>
            <a:spcAft>
              <a:spcPct val="35000"/>
            </a:spcAft>
            <a:buNone/>
          </a:pPr>
          <a:r>
            <a:rPr lang="es-ES" sz="1800" b="1" kern="1200" dirty="0">
              <a:latin typeface="+mn-lt"/>
            </a:rPr>
            <a:t>- Migración del transporte público a GNV.</a:t>
          </a:r>
        </a:p>
        <a:p>
          <a:pPr marL="0" lvl="0" indent="0" algn="l" defTabSz="800100" rtl="0">
            <a:lnSpc>
              <a:spcPct val="90000"/>
            </a:lnSpc>
            <a:spcBef>
              <a:spcPct val="0"/>
            </a:spcBef>
            <a:spcAft>
              <a:spcPct val="35000"/>
            </a:spcAft>
            <a:buNone/>
          </a:pPr>
          <a:r>
            <a:rPr lang="es-ES" sz="1800" b="1" kern="1200" dirty="0">
              <a:latin typeface="+mn-lt"/>
            </a:rPr>
            <a:t>- Incentivos tributarios para la importación de vehículos nuevos a GNV, o equipos y maquinaria para la conversión.</a:t>
          </a:r>
        </a:p>
        <a:p>
          <a:pPr marL="0" lvl="0" indent="0" algn="l" defTabSz="800100" rtl="0">
            <a:lnSpc>
              <a:spcPct val="90000"/>
            </a:lnSpc>
            <a:spcBef>
              <a:spcPct val="0"/>
            </a:spcBef>
            <a:spcAft>
              <a:spcPct val="35000"/>
            </a:spcAft>
            <a:buNone/>
          </a:pPr>
          <a:r>
            <a:rPr lang="es-ES" sz="1800" b="1" kern="1200" dirty="0">
              <a:latin typeface="+mn-lt"/>
            </a:rPr>
            <a:t>- La estrategia debe ser descentralizada.</a:t>
          </a:r>
          <a:endParaRPr lang="es-PE" sz="1800" kern="1200" dirty="0">
            <a:latin typeface="+mn-lt"/>
          </a:endParaRPr>
        </a:p>
      </dsp:txBody>
      <dsp:txXfrm>
        <a:off x="1470342" y="1035798"/>
        <a:ext cx="7835923" cy="1397132"/>
      </dsp:txXfrm>
    </dsp:sp>
    <dsp:sp modelId="{61D8A7F8-6600-4A90-8110-E786021F0AEF}">
      <dsp:nvSpPr>
        <dsp:cNvPr id="0" name=""/>
        <dsp:cNvSpPr/>
      </dsp:nvSpPr>
      <dsp:spPr>
        <a:xfrm>
          <a:off x="0" y="3465296"/>
          <a:ext cx="11410122" cy="630000"/>
        </a:xfrm>
        <a:prstGeom prst="rect">
          <a:avLst/>
        </a:prstGeom>
        <a:solidFill>
          <a:schemeClr val="lt1">
            <a:alpha val="90000"/>
            <a:hueOff val="0"/>
            <a:satOff val="0"/>
            <a:lumOff val="0"/>
            <a:alphaOff val="0"/>
          </a:schemeClr>
        </a:solidFill>
        <a:ln w="12700" cap="flat" cmpd="sng" algn="ctr">
          <a:solidFill>
            <a:schemeClr val="accent3">
              <a:hueOff val="1807066"/>
              <a:satOff val="66667"/>
              <a:lumOff val="-9804"/>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FBC18E-EB96-4F3F-AF24-4D5F18FB2CC6}">
      <dsp:nvSpPr>
        <dsp:cNvPr id="0" name=""/>
        <dsp:cNvSpPr/>
      </dsp:nvSpPr>
      <dsp:spPr>
        <a:xfrm>
          <a:off x="570506" y="3145992"/>
          <a:ext cx="7987085" cy="738000"/>
        </a:xfrm>
        <a:prstGeom prst="round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93" tIns="0" rIns="301893" bIns="0" numCol="1" spcCol="1270" anchor="ctr" anchorCtr="0">
          <a:noAutofit/>
        </a:bodyPr>
        <a:lstStyle/>
        <a:p>
          <a:pPr marL="0" lvl="0" indent="0" algn="l" defTabSz="800100" rtl="0">
            <a:lnSpc>
              <a:spcPct val="90000"/>
            </a:lnSpc>
            <a:spcBef>
              <a:spcPct val="0"/>
            </a:spcBef>
            <a:spcAft>
              <a:spcPct val="35000"/>
            </a:spcAft>
            <a:buNone/>
          </a:pPr>
          <a:r>
            <a:rPr lang="es-ES" sz="1800" b="1" kern="1200" dirty="0">
              <a:latin typeface="+mn-lt"/>
            </a:rPr>
            <a:t>Expansión del ecosistema GNV: estaciones de carga, talleres de conversión.</a:t>
          </a:r>
          <a:endParaRPr lang="es-PE" sz="1800" kern="1200" dirty="0">
            <a:latin typeface="+mn-lt"/>
          </a:endParaRPr>
        </a:p>
      </dsp:txBody>
      <dsp:txXfrm>
        <a:off x="606532" y="3182018"/>
        <a:ext cx="7915033" cy="665948"/>
      </dsp:txXfrm>
    </dsp:sp>
    <dsp:sp modelId="{BB60F3A9-26FD-4856-897D-ED9CAAF1873A}">
      <dsp:nvSpPr>
        <dsp:cNvPr id="0" name=""/>
        <dsp:cNvSpPr/>
      </dsp:nvSpPr>
      <dsp:spPr>
        <a:xfrm>
          <a:off x="0" y="4648992"/>
          <a:ext cx="11410122" cy="630000"/>
        </a:xfrm>
        <a:prstGeom prst="rect">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0AB0D3-7837-455D-ABEF-FFA4DFA81B8E}">
      <dsp:nvSpPr>
        <dsp:cNvPr id="0" name=""/>
        <dsp:cNvSpPr/>
      </dsp:nvSpPr>
      <dsp:spPr>
        <a:xfrm>
          <a:off x="570506" y="4279992"/>
          <a:ext cx="7987085" cy="73800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93" tIns="0" rIns="301893" bIns="0" numCol="1" spcCol="1270" anchor="ctr" anchorCtr="0">
          <a:noAutofit/>
        </a:bodyPr>
        <a:lstStyle/>
        <a:p>
          <a:pPr marL="0" lvl="0" indent="0" algn="l" defTabSz="800100" rtl="0">
            <a:lnSpc>
              <a:spcPct val="90000"/>
            </a:lnSpc>
            <a:spcBef>
              <a:spcPct val="0"/>
            </a:spcBef>
            <a:spcAft>
              <a:spcPct val="35000"/>
            </a:spcAft>
            <a:buNone/>
          </a:pPr>
          <a:r>
            <a:rPr lang="es-ES" sz="1800" b="1" kern="1200" dirty="0">
              <a:solidFill>
                <a:prstClr val="white"/>
              </a:solidFill>
              <a:latin typeface="+mn-lt"/>
              <a:ea typeface="+mn-ea"/>
              <a:cs typeface="+mn-cs"/>
            </a:rPr>
            <a:t>Expansión de la red de distribución: promoción de la inversión privada a través de diversos mecanismos.</a:t>
          </a:r>
          <a:endParaRPr lang="es-PE" sz="1800" kern="1200" dirty="0">
            <a:latin typeface="+mn-lt"/>
          </a:endParaRPr>
        </a:p>
      </dsp:txBody>
      <dsp:txXfrm>
        <a:off x="606532" y="4316018"/>
        <a:ext cx="7915033" cy="66594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0.93403</cdr:y>
    </cdr:from>
    <cdr:to>
      <cdr:x>0.18426</cdr:x>
      <cdr:y>1</cdr:y>
    </cdr:to>
    <cdr:sp macro="" textlink="">
      <cdr:nvSpPr>
        <cdr:cNvPr id="2" name="CuadroTexto 1"/>
        <cdr:cNvSpPr txBox="1"/>
      </cdr:nvSpPr>
      <cdr:spPr>
        <a:xfrm xmlns:a="http://schemas.openxmlformats.org/drawingml/2006/main">
          <a:off x="0" y="2562225"/>
          <a:ext cx="914400" cy="1809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PE" sz="800" dirty="0"/>
            <a:t>Fuente: </a:t>
          </a:r>
          <a:r>
            <a:rPr lang="es-PE" sz="800" dirty="0" err="1"/>
            <a:t>Infogas</a:t>
          </a:r>
          <a:endParaRPr lang="es-PE" sz="800"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0.93805</cdr:y>
    </cdr:from>
    <cdr:to>
      <cdr:x>0.16399</cdr:x>
      <cdr:y>1</cdr:y>
    </cdr:to>
    <cdr:sp macro="" textlink="">
      <cdr:nvSpPr>
        <cdr:cNvPr id="2" name="CuadroTexto 1"/>
        <cdr:cNvSpPr txBox="1"/>
      </cdr:nvSpPr>
      <cdr:spPr>
        <a:xfrm xmlns:a="http://schemas.openxmlformats.org/drawingml/2006/main">
          <a:off x="0" y="3038476"/>
          <a:ext cx="885553" cy="2006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PE" sz="800"/>
            <a:t>Fuente:</a:t>
          </a:r>
          <a:r>
            <a:rPr lang="es-PE" sz="800" baseline="0"/>
            <a:t> Infogas</a:t>
          </a:r>
          <a:endParaRPr lang="es-PE" sz="800"/>
        </a:p>
      </cdr:txBody>
    </cdr:sp>
  </cdr:relSizeAnchor>
</c:userShapes>
</file>

<file path=ppt/drawings/drawing3.xml><?xml version="1.0" encoding="utf-8"?>
<c:userShapes xmlns:c="http://schemas.openxmlformats.org/drawingml/2006/chart">
  <cdr:relSizeAnchor xmlns:cdr="http://schemas.openxmlformats.org/drawingml/2006/chartDrawing">
    <cdr:from>
      <cdr:x>0</cdr:x>
      <cdr:y>0.94393</cdr:y>
    </cdr:from>
    <cdr:to>
      <cdr:x>0.20285</cdr:x>
      <cdr:y>1</cdr:y>
    </cdr:to>
    <cdr:sp macro="" textlink="">
      <cdr:nvSpPr>
        <cdr:cNvPr id="2" name="CuadroTexto 1"/>
        <cdr:cNvSpPr txBox="1"/>
      </cdr:nvSpPr>
      <cdr:spPr>
        <a:xfrm xmlns:a="http://schemas.openxmlformats.org/drawingml/2006/main">
          <a:off x="0" y="3057526"/>
          <a:ext cx="1095375" cy="1816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PE" sz="800" b="1"/>
            <a:t>Fuente:</a:t>
          </a:r>
          <a:r>
            <a:rPr lang="es-PE" sz="800" b="1" baseline="0"/>
            <a:t> Infogas</a:t>
          </a:r>
          <a:endParaRPr lang="es-PE" sz="800" b="1"/>
        </a:p>
      </cdr:txBody>
    </cdr:sp>
  </cdr:relSizeAnchor>
</c:userShapes>
</file>

<file path=ppt/drawings/drawing4.xml><?xml version="1.0" encoding="utf-8"?>
<c:userShapes xmlns:c="http://schemas.openxmlformats.org/drawingml/2006/chart">
  <cdr:relSizeAnchor xmlns:cdr="http://schemas.openxmlformats.org/drawingml/2006/chartDrawing">
    <cdr:from>
      <cdr:x>0</cdr:x>
      <cdr:y>0.93403</cdr:y>
    </cdr:from>
    <cdr:to>
      <cdr:x>0.19238</cdr:x>
      <cdr:y>1</cdr:y>
    </cdr:to>
    <cdr:sp macro="" textlink="">
      <cdr:nvSpPr>
        <cdr:cNvPr id="2" name="CuadroTexto 1"/>
        <cdr:cNvSpPr txBox="1"/>
      </cdr:nvSpPr>
      <cdr:spPr>
        <a:xfrm xmlns:a="http://schemas.openxmlformats.org/drawingml/2006/main">
          <a:off x="0" y="2562225"/>
          <a:ext cx="914400" cy="1809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PE" sz="800"/>
            <a:t>Fuente: Infogas</a:t>
          </a: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0.93403</cdr:y>
    </cdr:from>
    <cdr:to>
      <cdr:x>0.19238</cdr:x>
      <cdr:y>1</cdr:y>
    </cdr:to>
    <cdr:sp macro="" textlink="">
      <cdr:nvSpPr>
        <cdr:cNvPr id="2" name="CuadroTexto 1"/>
        <cdr:cNvSpPr txBox="1"/>
      </cdr:nvSpPr>
      <cdr:spPr>
        <a:xfrm xmlns:a="http://schemas.openxmlformats.org/drawingml/2006/main">
          <a:off x="0" y="2562225"/>
          <a:ext cx="914400" cy="1809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PE" sz="800"/>
            <a:t>Fuente: Infogas</a:t>
          </a:r>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0E12C3FF-B13C-4E5D-91A8-0FC2416E32BC}" type="datetimeFigureOut">
              <a:rPr lang="es-ES" smtClean="0"/>
              <a:t>20/04/2023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E790A47-9730-4BC7-9614-AE532F9E220C}" type="slidenum">
              <a:rPr lang="es-ES" smtClean="0"/>
              <a:t>‹Nº›</a:t>
            </a:fld>
            <a:endParaRPr lang="es-ES"/>
          </a:p>
        </p:txBody>
      </p:sp>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31494" cy="6858000"/>
          </a:xfrm>
          <a:prstGeom prst="rect">
            <a:avLst/>
          </a:prstGeom>
        </p:spPr>
      </p:pic>
    </p:spTree>
    <p:extLst>
      <p:ext uri="{BB962C8B-B14F-4D97-AF65-F5344CB8AC3E}">
        <p14:creationId xmlns:p14="http://schemas.microsoft.com/office/powerpoint/2010/main" val="59001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0E12C3FF-B13C-4E5D-91A8-0FC2416E32BC}" type="datetimeFigureOut">
              <a:rPr lang="es-ES" smtClean="0"/>
              <a:t>20/04/2023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242549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0E12C3FF-B13C-4E5D-91A8-0FC2416E32BC}" type="datetimeFigureOut">
              <a:rPr lang="es-ES" smtClean="0"/>
              <a:t>20/04/2023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211845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0E12C3FF-B13C-4E5D-91A8-0FC2416E32BC}" type="datetimeFigureOut">
              <a:rPr lang="es-ES" smtClean="0"/>
              <a:t>20/04/2023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E790A47-9730-4BC7-9614-AE532F9E220C}" type="slidenum">
              <a:rPr lang="es-ES" smtClean="0"/>
              <a:t>‹Nº›</a:t>
            </a:fld>
            <a:endParaRPr lang="es-ES"/>
          </a:p>
        </p:txBody>
      </p:sp>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31494" cy="6858000"/>
          </a:xfrm>
          <a:prstGeom prst="rect">
            <a:avLst/>
          </a:prstGeom>
        </p:spPr>
      </p:pic>
    </p:spTree>
    <p:extLst>
      <p:ext uri="{BB962C8B-B14F-4D97-AF65-F5344CB8AC3E}">
        <p14:creationId xmlns:p14="http://schemas.microsoft.com/office/powerpoint/2010/main" val="2215944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0E12C3FF-B13C-4E5D-91A8-0FC2416E32BC}" type="datetimeFigureOut">
              <a:rPr lang="es-ES" smtClean="0"/>
              <a:t>20/04/2023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E790A47-9730-4BC7-9614-AE532F9E220C}" type="slidenum">
              <a:rPr lang="es-ES" smtClean="0"/>
              <a:t>‹Nº›</a:t>
            </a:fld>
            <a:endParaRPr lang="es-ES"/>
          </a:p>
        </p:txBody>
      </p:sp>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400"/>
            <a:ext cx="12203345" cy="6883400"/>
          </a:xfrm>
          <a:prstGeom prst="rect">
            <a:avLst/>
          </a:prstGeom>
        </p:spPr>
      </p:pic>
    </p:spTree>
    <p:extLst>
      <p:ext uri="{BB962C8B-B14F-4D97-AF65-F5344CB8AC3E}">
        <p14:creationId xmlns:p14="http://schemas.microsoft.com/office/powerpoint/2010/main" val="2023043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0E12C3FF-B13C-4E5D-91A8-0FC2416E32BC}" type="datetimeFigureOut">
              <a:rPr lang="es-ES" smtClean="0"/>
              <a:t>20/04/2023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2990269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0E12C3FF-B13C-4E5D-91A8-0FC2416E32BC}" type="datetimeFigureOut">
              <a:rPr lang="es-ES" smtClean="0"/>
              <a:t>20/04/2023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306659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0E12C3FF-B13C-4E5D-91A8-0FC2416E32BC}" type="datetimeFigureOut">
              <a:rPr lang="es-ES" smtClean="0"/>
              <a:t>20/04/2023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292971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E12C3FF-B13C-4E5D-91A8-0FC2416E32BC}" type="datetimeFigureOut">
              <a:rPr lang="es-ES" smtClean="0"/>
              <a:t>20/04/2023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39308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E12C3FF-B13C-4E5D-91A8-0FC2416E32BC}" type="datetimeFigureOut">
              <a:rPr lang="es-ES" smtClean="0"/>
              <a:t>20/04/2023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921605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E12C3FF-B13C-4E5D-91A8-0FC2416E32BC}" type="datetimeFigureOut">
              <a:rPr lang="es-ES" smtClean="0"/>
              <a:t>20/04/2023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E790A47-9730-4BC7-9614-AE532F9E220C}" type="slidenum">
              <a:rPr lang="es-ES" smtClean="0"/>
              <a:t>‹Nº›</a:t>
            </a:fld>
            <a:endParaRPr lang="es-ES"/>
          </a:p>
        </p:txBody>
      </p:sp>
    </p:spTree>
    <p:extLst>
      <p:ext uri="{BB962C8B-B14F-4D97-AF65-F5344CB8AC3E}">
        <p14:creationId xmlns:p14="http://schemas.microsoft.com/office/powerpoint/2010/main" val="2472137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2C3FF-B13C-4E5D-91A8-0FC2416E32BC}" type="datetimeFigureOut">
              <a:rPr lang="es-ES" smtClean="0"/>
              <a:t>20/04/2023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90A47-9730-4BC7-9614-AE532F9E220C}" type="slidenum">
              <a:rPr lang="es-ES" smtClean="0"/>
              <a:t>‹Nº›</a:t>
            </a:fld>
            <a:endParaRPr lang="es-ES"/>
          </a:p>
        </p:txBody>
      </p:sp>
    </p:spTree>
    <p:extLst>
      <p:ext uri="{BB962C8B-B14F-4D97-AF65-F5344CB8AC3E}">
        <p14:creationId xmlns:p14="http://schemas.microsoft.com/office/powerpoint/2010/main" val="791476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30307" y="2940299"/>
            <a:ext cx="9144000" cy="1930437"/>
          </a:xfrm>
        </p:spPr>
        <p:txBody>
          <a:bodyPr>
            <a:noAutofit/>
          </a:bodyPr>
          <a:lstStyle/>
          <a:p>
            <a:r>
              <a:rPr lang="es-E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Mercado GNV en el Perú: Revisión y Recomendaciones</a:t>
            </a:r>
            <a:endParaRPr lang="es-PE"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4748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30C6B-0680-F517-A6A0-3C1FEC7AACD3}"/>
              </a:ext>
            </a:extLst>
          </p:cNvPr>
          <p:cNvSpPr txBox="1">
            <a:spLocks/>
          </p:cNvSpPr>
          <p:nvPr/>
        </p:nvSpPr>
        <p:spPr>
          <a:xfrm>
            <a:off x="0" y="0"/>
            <a:ext cx="12192000" cy="6162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2000" b="1" dirty="0">
                <a:solidFill>
                  <a:schemeClr val="bg1"/>
                </a:solidFill>
                <a:latin typeface="+mn-lt"/>
                <a:cs typeface="Calibri Light" panose="020F0302020204030204" pitchFamily="34" charset="0"/>
              </a:rPr>
              <a:t>Al cierre del 2022, el número total de vehículos convertidos en nuestro país ha sido de 400,348 unidades, aumentando en 22.9% respecto al 2021 y en 135.3% frente al 2019 (previo a la pandemia). </a:t>
            </a:r>
            <a:endParaRPr lang="es-PE" sz="2000" b="1" dirty="0">
              <a:solidFill>
                <a:schemeClr val="bg1"/>
              </a:solidFill>
              <a:latin typeface="+mn-lt"/>
              <a:cs typeface="Calibri Light" panose="020F0302020204030204" pitchFamily="34" charset="0"/>
            </a:endParaRPr>
          </a:p>
        </p:txBody>
      </p:sp>
      <p:sp>
        <p:nvSpPr>
          <p:cNvPr id="9" name="CuadroTexto 8">
            <a:extLst>
              <a:ext uri="{FF2B5EF4-FFF2-40B4-BE49-F238E27FC236}">
                <a16:creationId xmlns:a16="http://schemas.microsoft.com/office/drawing/2014/main" id="{D4ED24D6-783A-8640-21BC-4F02717730E3}"/>
              </a:ext>
            </a:extLst>
          </p:cNvPr>
          <p:cNvSpPr txBox="1"/>
          <p:nvPr/>
        </p:nvSpPr>
        <p:spPr>
          <a:xfrm>
            <a:off x="7225048" y="1604782"/>
            <a:ext cx="4675032" cy="3416320"/>
          </a:xfrm>
          <a:prstGeom prst="rect">
            <a:avLst/>
          </a:prstGeom>
          <a:noFill/>
        </p:spPr>
        <p:txBody>
          <a:bodyPr wrap="square" rtlCol="0">
            <a:spAutoFit/>
          </a:bodyPr>
          <a:lstStyle/>
          <a:p>
            <a:pPr algn="just"/>
            <a:r>
              <a:rPr lang="es-ES" b="1" dirty="0"/>
              <a:t>Durante todo el 2022, la cantidad de vehículos a GNV activados, compuesto por los vehículos convertidos y los nuevos a GNV, llegaron en el año a 74,505 unidades, mostrando un crecimiento de 264.5% frente al 2021, mientras que si se compara con el 2019, previo a la pandemia, el crecimiento se ubicó en 237.4%.</a:t>
            </a:r>
          </a:p>
          <a:p>
            <a:pPr algn="just"/>
            <a:endParaRPr lang="es-ES" b="1" dirty="0"/>
          </a:p>
          <a:p>
            <a:pPr algn="just"/>
            <a:r>
              <a:rPr lang="es-ES" b="1" dirty="0"/>
              <a:t>El resultado del 2022 se explicaría por el fuerte repunte de la demanda, como respuesta al significativo incremento de los precios de los combustibles derivados del petróleo. </a:t>
            </a:r>
            <a:endParaRPr lang="es-PE" b="1" dirty="0"/>
          </a:p>
        </p:txBody>
      </p:sp>
      <p:graphicFrame>
        <p:nvGraphicFramePr>
          <p:cNvPr id="8" name="Gráfico 7"/>
          <p:cNvGraphicFramePr/>
          <p:nvPr>
            <p:extLst>
              <p:ext uri="{D42A27DB-BD31-4B8C-83A1-F6EECF244321}">
                <p14:modId xmlns:p14="http://schemas.microsoft.com/office/powerpoint/2010/main" val="977573791"/>
              </p:ext>
            </p:extLst>
          </p:nvPr>
        </p:nvGraphicFramePr>
        <p:xfrm>
          <a:off x="343503" y="1604782"/>
          <a:ext cx="6533815" cy="39570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686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26441E98-BA78-12A5-2DDD-200A78270522}"/>
              </a:ext>
            </a:extLst>
          </p:cNvPr>
          <p:cNvSpPr txBox="1">
            <a:spLocks/>
          </p:cNvSpPr>
          <p:nvPr/>
        </p:nvSpPr>
        <p:spPr>
          <a:xfrm>
            <a:off x="0" y="0"/>
            <a:ext cx="12192000" cy="6162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2000" b="1" dirty="0">
                <a:solidFill>
                  <a:schemeClr val="bg1"/>
                </a:solidFill>
                <a:latin typeface="+mn-lt"/>
                <a:cs typeface="Calibri Light" panose="020F0302020204030204" pitchFamily="34" charset="0"/>
              </a:rPr>
              <a:t>De acuerdo con el INEI, el precio de los combustibles para vehículos aumentó en 11.3% en el 2022, en donde el petróleo diésel se encareció en 21.5% y el </a:t>
            </a:r>
            <a:r>
              <a:rPr lang="es-ES" sz="2000" b="1" dirty="0" err="1">
                <a:solidFill>
                  <a:schemeClr val="bg1"/>
                </a:solidFill>
                <a:latin typeface="+mn-lt"/>
                <a:cs typeface="Calibri Light" panose="020F0302020204030204" pitchFamily="34" charset="0"/>
              </a:rPr>
              <a:t>gasohol</a:t>
            </a:r>
            <a:r>
              <a:rPr lang="es-ES" sz="2000" b="1" dirty="0">
                <a:solidFill>
                  <a:schemeClr val="bg1"/>
                </a:solidFill>
                <a:latin typeface="+mn-lt"/>
                <a:cs typeface="Calibri Light" panose="020F0302020204030204" pitchFamily="34" charset="0"/>
              </a:rPr>
              <a:t> lo hizo en 13.9%.</a:t>
            </a:r>
          </a:p>
        </p:txBody>
      </p:sp>
      <p:graphicFrame>
        <p:nvGraphicFramePr>
          <p:cNvPr id="7" name="Gráfico 6">
            <a:extLst>
              <a:ext uri="{FF2B5EF4-FFF2-40B4-BE49-F238E27FC236}">
                <a16:creationId xmlns:a16="http://schemas.microsoft.com/office/drawing/2014/main" id="{94235FBB-7E2C-4B54-8AB1-3928AFFCCFAC}"/>
              </a:ext>
            </a:extLst>
          </p:cNvPr>
          <p:cNvGraphicFramePr/>
          <p:nvPr>
            <p:extLst>
              <p:ext uri="{D42A27DB-BD31-4B8C-83A1-F6EECF244321}">
                <p14:modId xmlns:p14="http://schemas.microsoft.com/office/powerpoint/2010/main" val="3795083694"/>
              </p:ext>
            </p:extLst>
          </p:nvPr>
        </p:nvGraphicFramePr>
        <p:xfrm>
          <a:off x="241871" y="1473008"/>
          <a:ext cx="5579380" cy="35755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a:extLst>
              <a:ext uri="{FF2B5EF4-FFF2-40B4-BE49-F238E27FC236}">
                <a16:creationId xmlns:a16="http://schemas.microsoft.com/office/drawing/2014/main" id="{C9CF1587-2D39-46F3-90F5-03C84CCE552E}"/>
              </a:ext>
            </a:extLst>
          </p:cNvPr>
          <p:cNvGraphicFramePr/>
          <p:nvPr>
            <p:extLst>
              <p:ext uri="{D42A27DB-BD31-4B8C-83A1-F6EECF244321}">
                <p14:modId xmlns:p14="http://schemas.microsoft.com/office/powerpoint/2010/main" val="2035257573"/>
              </p:ext>
            </p:extLst>
          </p:nvPr>
        </p:nvGraphicFramePr>
        <p:xfrm>
          <a:off x="6096000" y="1473718"/>
          <a:ext cx="5580000" cy="357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CuadroTexto 2"/>
          <p:cNvSpPr txBox="1"/>
          <p:nvPr/>
        </p:nvSpPr>
        <p:spPr>
          <a:xfrm>
            <a:off x="489398" y="5335700"/>
            <a:ext cx="10972800" cy="923330"/>
          </a:xfrm>
          <a:prstGeom prst="rect">
            <a:avLst/>
          </a:prstGeom>
          <a:noFill/>
        </p:spPr>
        <p:txBody>
          <a:bodyPr wrap="square" rtlCol="0">
            <a:spAutoFit/>
          </a:bodyPr>
          <a:lstStyle/>
          <a:p>
            <a:pPr algn="just"/>
            <a:r>
              <a:rPr lang="es-ES" b="1" dirty="0"/>
              <a:t>El ahorro generado por el uso de GNV durante el 2022 frente a otros combustibles se calcula, a nivel agregado, en S/ 3,182 millones, superando a los S/ 1,738 millones ahorros generados en el 2021 y a los S/ 1,708 millones del 2019, año previo a la pandemia. En total, el ahorro total acumulado desde el 2005 llegó a S/ 20,675 millones.</a:t>
            </a:r>
            <a:endParaRPr lang="es-PE" b="1" dirty="0"/>
          </a:p>
        </p:txBody>
      </p:sp>
    </p:spTree>
    <p:extLst>
      <p:ext uri="{BB962C8B-B14F-4D97-AF65-F5344CB8AC3E}">
        <p14:creationId xmlns:p14="http://schemas.microsoft.com/office/powerpoint/2010/main" val="818718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BA2AA1E9-B9CE-E25B-EA6F-69F219BF4E99}"/>
              </a:ext>
            </a:extLst>
          </p:cNvPr>
          <p:cNvSpPr txBox="1">
            <a:spLocks/>
          </p:cNvSpPr>
          <p:nvPr/>
        </p:nvSpPr>
        <p:spPr>
          <a:xfrm>
            <a:off x="0" y="0"/>
            <a:ext cx="12192000" cy="6162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2000" b="1" dirty="0">
                <a:solidFill>
                  <a:schemeClr val="bg1"/>
                </a:solidFill>
                <a:latin typeface="+mn-lt"/>
                <a:cs typeface="Calibri Light" panose="020F0302020204030204" pitchFamily="34" charset="0"/>
              </a:rPr>
              <a:t>El crecimiento de vehículos convertidos a GNV ha ido de la mano del avance de talleres de conversión y estaciones de carga</a:t>
            </a:r>
          </a:p>
        </p:txBody>
      </p:sp>
      <p:sp>
        <p:nvSpPr>
          <p:cNvPr id="10" name="CuadroTexto 9">
            <a:extLst>
              <a:ext uri="{FF2B5EF4-FFF2-40B4-BE49-F238E27FC236}">
                <a16:creationId xmlns:a16="http://schemas.microsoft.com/office/drawing/2014/main" id="{A70A85FE-6E86-614D-4A1A-F96782F268E4}"/>
              </a:ext>
            </a:extLst>
          </p:cNvPr>
          <p:cNvSpPr txBox="1"/>
          <p:nvPr/>
        </p:nvSpPr>
        <p:spPr>
          <a:xfrm>
            <a:off x="6519417" y="1736834"/>
            <a:ext cx="5466521" cy="3970318"/>
          </a:xfrm>
          <a:prstGeom prst="rect">
            <a:avLst/>
          </a:prstGeom>
          <a:noFill/>
        </p:spPr>
        <p:txBody>
          <a:bodyPr wrap="square" rtlCol="0">
            <a:spAutoFit/>
          </a:bodyPr>
          <a:lstStyle/>
          <a:p>
            <a:pPr marL="285750" indent="-285750" algn="just">
              <a:buFont typeface="Arial" panose="020B0604020202020204" pitchFamily="34" charset="0"/>
              <a:buChar char="•"/>
            </a:pPr>
            <a:r>
              <a:rPr lang="es-ES" b="1" dirty="0"/>
              <a:t>El número de talleres de conversión avanzó a 243 en el 2022, incrementándose en 72 (42.1%) respecto al año anterior</a:t>
            </a:r>
            <a:endParaRPr lang="es-PE" b="1" dirty="0"/>
          </a:p>
          <a:p>
            <a:pPr algn="just"/>
            <a:endParaRPr lang="es-PE" b="1" dirty="0"/>
          </a:p>
          <a:p>
            <a:pPr marL="285750" indent="-285750" algn="just">
              <a:buFont typeface="Arial" panose="020B0604020202020204" pitchFamily="34" charset="0"/>
              <a:buChar char="•"/>
            </a:pPr>
            <a:r>
              <a:rPr lang="es-ES" b="1" dirty="0"/>
              <a:t>Las estaciones de servicio de carga de GNV se situaron en 341, cifra mayor en 3 (0.9%) frente al 2021</a:t>
            </a:r>
            <a:endParaRPr lang="es-PE" b="1" dirty="0"/>
          </a:p>
          <a:p>
            <a:pPr marL="285750" indent="-285750" algn="just">
              <a:buFont typeface="Arial" panose="020B0604020202020204" pitchFamily="34" charset="0"/>
              <a:buChar char="•"/>
            </a:pPr>
            <a:endParaRPr lang="es-PE" b="1" dirty="0"/>
          </a:p>
          <a:p>
            <a:pPr marL="285750" indent="-285750" algn="just">
              <a:buFont typeface="Arial" panose="020B0604020202020204" pitchFamily="34" charset="0"/>
              <a:buChar char="•"/>
            </a:pPr>
            <a:r>
              <a:rPr lang="es-PE" b="1" dirty="0"/>
              <a:t>Existen 1,156 vehículos convertidos a GNV por cada estación de carga. En Argentina hay 855.</a:t>
            </a:r>
          </a:p>
          <a:p>
            <a:pPr marL="285750" indent="-285750" algn="just">
              <a:buFont typeface="Arial" panose="020B0604020202020204" pitchFamily="34" charset="0"/>
              <a:buChar char="•"/>
            </a:pPr>
            <a:endParaRPr lang="es-PE" b="1" dirty="0"/>
          </a:p>
          <a:p>
            <a:pPr marL="285750" indent="-285750" algn="just">
              <a:buFont typeface="Arial" panose="020B0604020202020204" pitchFamily="34" charset="0"/>
              <a:buChar char="•"/>
            </a:pPr>
            <a:r>
              <a:rPr lang="es-PE" b="1" dirty="0"/>
              <a:t>Hay 1,648 vehículos convertidos a GNV por cada taller de conversión. En Argentina hay 1,611.</a:t>
            </a:r>
          </a:p>
          <a:p>
            <a:pPr algn="just"/>
            <a:endParaRPr lang="es-PE" b="1" dirty="0"/>
          </a:p>
        </p:txBody>
      </p:sp>
      <p:graphicFrame>
        <p:nvGraphicFramePr>
          <p:cNvPr id="6" name="Gráfico 5"/>
          <p:cNvGraphicFramePr/>
          <p:nvPr>
            <p:extLst>
              <p:ext uri="{D42A27DB-BD31-4B8C-83A1-F6EECF244321}">
                <p14:modId xmlns:p14="http://schemas.microsoft.com/office/powerpoint/2010/main" val="3193780202"/>
              </p:ext>
            </p:extLst>
          </p:nvPr>
        </p:nvGraphicFramePr>
        <p:xfrm>
          <a:off x="875264" y="805042"/>
          <a:ext cx="5049018" cy="2916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p:cNvGraphicFramePr/>
          <p:nvPr>
            <p:extLst>
              <p:ext uri="{D42A27DB-BD31-4B8C-83A1-F6EECF244321}">
                <p14:modId xmlns:p14="http://schemas.microsoft.com/office/powerpoint/2010/main" val="1252720517"/>
              </p:ext>
            </p:extLst>
          </p:nvPr>
        </p:nvGraphicFramePr>
        <p:xfrm>
          <a:off x="875264" y="3721993"/>
          <a:ext cx="5050800" cy="288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328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8CCA7-D0EF-CC74-8B74-31A9D0FB715E}"/>
              </a:ext>
            </a:extLst>
          </p:cNvPr>
          <p:cNvSpPr txBox="1">
            <a:spLocks/>
          </p:cNvSpPr>
          <p:nvPr/>
        </p:nvSpPr>
        <p:spPr>
          <a:xfrm>
            <a:off x="0" y="0"/>
            <a:ext cx="12192000" cy="6162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2000" b="1" dirty="0">
                <a:solidFill>
                  <a:schemeClr val="bg1"/>
                </a:solidFill>
                <a:latin typeface="+mn-lt"/>
                <a:cs typeface="Calibri Light" panose="020F0302020204030204" pitchFamily="34" charset="0"/>
              </a:rPr>
              <a:t>Entre los beneficios del uso del GNV, su impacto en la reducción de las emisiones de partículas contaminantes ha sido fundamental</a:t>
            </a:r>
          </a:p>
        </p:txBody>
      </p:sp>
      <p:sp>
        <p:nvSpPr>
          <p:cNvPr id="4" name="CuadroTexto 3">
            <a:extLst>
              <a:ext uri="{FF2B5EF4-FFF2-40B4-BE49-F238E27FC236}">
                <a16:creationId xmlns:a16="http://schemas.microsoft.com/office/drawing/2014/main" id="{FA2FB95D-053F-1F53-55F1-12E8E0C07AE3}"/>
              </a:ext>
            </a:extLst>
          </p:cNvPr>
          <p:cNvSpPr txBox="1"/>
          <p:nvPr/>
        </p:nvSpPr>
        <p:spPr>
          <a:xfrm>
            <a:off x="6853454" y="1730551"/>
            <a:ext cx="5131903" cy="3416320"/>
          </a:xfrm>
          <a:prstGeom prst="rect">
            <a:avLst/>
          </a:prstGeom>
          <a:noFill/>
        </p:spPr>
        <p:txBody>
          <a:bodyPr wrap="square" rtlCol="0">
            <a:spAutoFit/>
          </a:bodyPr>
          <a:lstStyle/>
          <a:p>
            <a:pPr algn="just"/>
            <a:r>
              <a:rPr lang="es-ES" b="1" dirty="0"/>
              <a:t>Si no se hubiera comenzado a utilizar el GNV, las emisiones de CO2 habrían acumulado cerca de 40 millones de toneladas de CO2 entre 2006 y 2019. Así, el uso de GNV ha permitido que los niveles de CO2 solo acumulen 26.5 millones de toneladas para el mismo periodo. Con esto, se ha mitigado un total de 13.5 millones de toneladas de CO2.</a:t>
            </a:r>
          </a:p>
          <a:p>
            <a:pPr algn="just"/>
            <a:endParaRPr lang="es-ES" b="1" dirty="0"/>
          </a:p>
          <a:p>
            <a:pPr algn="just"/>
            <a:r>
              <a:rPr lang="es-ES" b="1" dirty="0"/>
              <a:t>Si se valorizaran monetariamente las emisiones de CO2 que han sido mitigadas gracias al consumo de GNV en el parque automotor, durante el periodo de análisis totalizarían US$ 255 millones</a:t>
            </a:r>
            <a:r>
              <a:rPr lang="es-PE" b="1" dirty="0"/>
              <a:t>.</a:t>
            </a:r>
          </a:p>
        </p:txBody>
      </p:sp>
      <p:pic>
        <p:nvPicPr>
          <p:cNvPr id="7" name="Imagen 6"/>
          <p:cNvPicPr/>
          <p:nvPr/>
        </p:nvPicPr>
        <p:blipFill>
          <a:blip r:embed="rId2"/>
          <a:stretch>
            <a:fillRect/>
          </a:stretch>
        </p:blipFill>
        <p:spPr>
          <a:xfrm>
            <a:off x="530337" y="1238048"/>
            <a:ext cx="6050768" cy="4982447"/>
          </a:xfrm>
          <a:prstGeom prst="rect">
            <a:avLst/>
          </a:prstGeom>
        </p:spPr>
      </p:pic>
    </p:spTree>
    <p:extLst>
      <p:ext uri="{BB962C8B-B14F-4D97-AF65-F5344CB8AC3E}">
        <p14:creationId xmlns:p14="http://schemas.microsoft.com/office/powerpoint/2010/main" val="2435402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9D32BA-2209-61D7-86B4-4A3C1D5D3031}"/>
              </a:ext>
            </a:extLst>
          </p:cNvPr>
          <p:cNvSpPr txBox="1">
            <a:spLocks/>
          </p:cNvSpPr>
          <p:nvPr/>
        </p:nvSpPr>
        <p:spPr>
          <a:xfrm>
            <a:off x="0" y="0"/>
            <a:ext cx="12192000" cy="6162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2000" b="1" dirty="0">
                <a:solidFill>
                  <a:schemeClr val="bg1"/>
                </a:solidFill>
                <a:latin typeface="+mn-lt"/>
                <a:cs typeface="Calibri Light" panose="020F0302020204030204" pitchFamily="34" charset="0"/>
              </a:rPr>
              <a:t>Uno de los grandes problemas que perjudican una mayor masificación del gas natural es la reducida red de distribución a través de gasoductos.</a:t>
            </a:r>
          </a:p>
        </p:txBody>
      </p:sp>
      <p:sp>
        <p:nvSpPr>
          <p:cNvPr id="6" name="CuadroTexto 5">
            <a:extLst>
              <a:ext uri="{FF2B5EF4-FFF2-40B4-BE49-F238E27FC236}">
                <a16:creationId xmlns:a16="http://schemas.microsoft.com/office/drawing/2014/main" id="{B3336365-9FA8-A853-FDCE-BD7C245D6913}"/>
              </a:ext>
            </a:extLst>
          </p:cNvPr>
          <p:cNvSpPr txBox="1"/>
          <p:nvPr/>
        </p:nvSpPr>
        <p:spPr>
          <a:xfrm>
            <a:off x="830990" y="5793195"/>
            <a:ext cx="10530019" cy="923330"/>
          </a:xfrm>
          <a:prstGeom prst="rect">
            <a:avLst/>
          </a:prstGeom>
          <a:noFill/>
        </p:spPr>
        <p:txBody>
          <a:bodyPr wrap="square" rtlCol="0">
            <a:spAutoFit/>
          </a:bodyPr>
          <a:lstStyle/>
          <a:p>
            <a:pPr algn="just"/>
            <a:r>
              <a:rPr lang="es-ES" b="1" dirty="0"/>
              <a:t>La capacidad de llevar gas natural a todos los rincones del país mediante ductos es bastante limitado, a comparación de otros países de la región, y transportarlo de manera terrestre incrementa los costos logísticos.</a:t>
            </a:r>
            <a:endParaRPr lang="es-PE" b="1" dirty="0"/>
          </a:p>
        </p:txBody>
      </p:sp>
      <p:pic>
        <p:nvPicPr>
          <p:cNvPr id="7" name="Imagen 6"/>
          <p:cNvPicPr/>
          <p:nvPr/>
        </p:nvPicPr>
        <p:blipFill>
          <a:blip r:embed="rId2"/>
          <a:stretch>
            <a:fillRect/>
          </a:stretch>
        </p:blipFill>
        <p:spPr>
          <a:xfrm>
            <a:off x="2565167" y="746975"/>
            <a:ext cx="6733379" cy="4972955"/>
          </a:xfrm>
          <a:prstGeom prst="rect">
            <a:avLst/>
          </a:prstGeom>
        </p:spPr>
      </p:pic>
    </p:spTree>
    <p:extLst>
      <p:ext uri="{BB962C8B-B14F-4D97-AF65-F5344CB8AC3E}">
        <p14:creationId xmlns:p14="http://schemas.microsoft.com/office/powerpoint/2010/main" val="1579489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A1E5C3DA-C599-88B0-C8D9-E4CB428FB23E}"/>
              </a:ext>
            </a:extLst>
          </p:cNvPr>
          <p:cNvGraphicFramePr/>
          <p:nvPr>
            <p:extLst>
              <p:ext uri="{D42A27DB-BD31-4B8C-83A1-F6EECF244321}">
                <p14:modId xmlns:p14="http://schemas.microsoft.com/office/powerpoint/2010/main" val="133473382"/>
              </p:ext>
            </p:extLst>
          </p:nvPr>
        </p:nvGraphicFramePr>
        <p:xfrm>
          <a:off x="390939" y="785754"/>
          <a:ext cx="11410122" cy="53466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ítulo 1">
            <a:extLst>
              <a:ext uri="{FF2B5EF4-FFF2-40B4-BE49-F238E27FC236}">
                <a16:creationId xmlns:a16="http://schemas.microsoft.com/office/drawing/2014/main" id="{9CDB68FC-A536-8C44-C49D-CF8A7F0B5ADE}"/>
              </a:ext>
            </a:extLst>
          </p:cNvPr>
          <p:cNvSpPr txBox="1">
            <a:spLocks/>
          </p:cNvSpPr>
          <p:nvPr/>
        </p:nvSpPr>
        <p:spPr>
          <a:xfrm>
            <a:off x="0" y="0"/>
            <a:ext cx="12192000" cy="6162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2000" b="1" dirty="0">
                <a:solidFill>
                  <a:schemeClr val="bg1"/>
                </a:solidFill>
                <a:latin typeface="+mn-lt"/>
                <a:cs typeface="Calibri Light" panose="020F0302020204030204" pitchFamily="34" charset="0"/>
              </a:rPr>
              <a:t>Algunas recomendaciones que promoverían el crecimiento del mercado GNV son las siguientes:</a:t>
            </a:r>
          </a:p>
        </p:txBody>
      </p:sp>
      <p:sp>
        <p:nvSpPr>
          <p:cNvPr id="4" name="Título 1">
            <a:extLst>
              <a:ext uri="{FF2B5EF4-FFF2-40B4-BE49-F238E27FC236}">
                <a16:creationId xmlns:a16="http://schemas.microsoft.com/office/drawing/2014/main" id="{4C666650-0FAC-668D-CFEA-E1851546204F}"/>
              </a:ext>
            </a:extLst>
          </p:cNvPr>
          <p:cNvSpPr txBox="1">
            <a:spLocks/>
          </p:cNvSpPr>
          <p:nvPr/>
        </p:nvSpPr>
        <p:spPr>
          <a:xfrm>
            <a:off x="387626" y="6132445"/>
            <a:ext cx="11638722" cy="6162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1800" b="1" dirty="0">
                <a:solidFill>
                  <a:schemeClr val="bg1"/>
                </a:solidFill>
                <a:latin typeface="+mn-lt"/>
                <a:cs typeface="Calibri Light" panose="020F0302020204030204" pitchFamily="34" charset="0"/>
              </a:rPr>
              <a:t>Es primordial que el Estado asuma un rol protagónico y más activo en la masificación del gas natural, a través de una estrategia articulada que involucre la participación del sector privado. </a:t>
            </a:r>
          </a:p>
        </p:txBody>
      </p:sp>
    </p:spTree>
    <p:extLst>
      <p:ext uri="{BB962C8B-B14F-4D97-AF65-F5344CB8AC3E}">
        <p14:creationId xmlns:p14="http://schemas.microsoft.com/office/powerpoint/2010/main" val="3889304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101450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p" id="{BAE932EB-8621-4BD0-81EF-E772491E0F96}" vid="{9A89F6D4-F4C6-4449-9C1E-EEF85EBA6B81}"/>
    </a:ext>
  </a:extLst>
</a:theme>
</file>

<file path=docProps/app.xml><?xml version="1.0" encoding="utf-8"?>
<Properties xmlns="http://schemas.openxmlformats.org/officeDocument/2006/extended-properties" xmlns:vt="http://schemas.openxmlformats.org/officeDocument/2006/docPropsVTypes">
  <Template>aap</Template>
  <TotalTime>62373</TotalTime>
  <Words>742</Words>
  <Application>Microsoft Office PowerPoint</Application>
  <PresentationFormat>Panorámica</PresentationFormat>
  <Paragraphs>46</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Mercado GNV en el Perú: Revisión y Recomendaciones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Dieter Cruzado Mendoza</dc:creator>
  <cp:lastModifiedBy>Patricia Quiroz</cp:lastModifiedBy>
  <cp:revision>352</cp:revision>
  <cp:lastPrinted>2021-11-18T18:34:24Z</cp:lastPrinted>
  <dcterms:created xsi:type="dcterms:W3CDTF">2019-05-28T00:05:44Z</dcterms:created>
  <dcterms:modified xsi:type="dcterms:W3CDTF">2023-04-20T15:55:06Z</dcterms:modified>
</cp:coreProperties>
</file>