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1.jpg" ContentType="image/jpg"/>
  <Override PartName="/ppt/media/image32.jpg" ContentType="image/jpg"/>
  <Override PartName="/ppt/media/image3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54" r:id="rId2"/>
    <p:sldId id="455" r:id="rId3"/>
    <p:sldId id="458" r:id="rId4"/>
    <p:sldId id="456" r:id="rId5"/>
    <p:sldId id="372" r:id="rId6"/>
    <p:sldId id="460" r:id="rId7"/>
    <p:sldId id="467" r:id="rId8"/>
    <p:sldId id="468" r:id="rId9"/>
    <p:sldId id="463" r:id="rId10"/>
    <p:sldId id="465" r:id="rId11"/>
    <p:sldId id="375" r:id="rId12"/>
    <p:sldId id="266" r:id="rId13"/>
  </p:sldIdLst>
  <p:sldSz cx="12192000" cy="6858000"/>
  <p:notesSz cx="7315200" cy="96012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69C"/>
    <a:srgbClr val="1F4E79"/>
    <a:srgbClr val="0033CC"/>
    <a:srgbClr val="0D237D"/>
    <a:srgbClr val="2E75B6"/>
    <a:srgbClr val="0192D1"/>
    <a:srgbClr val="7A7A7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5670" autoAdjust="0"/>
  </p:normalViewPr>
  <p:slideViewPr>
    <p:cSldViewPr snapToGrid="0">
      <p:cViewPr varScale="1">
        <p:scale>
          <a:sx n="86" d="100"/>
          <a:sy n="86" d="100"/>
        </p:scale>
        <p:origin x="66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57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357"/>
    </p:cViewPr>
  </p:sorterViewPr>
  <p:notesViewPr>
    <p:cSldViewPr snapToGrid="0">
      <p:cViewPr varScale="1">
        <p:scale>
          <a:sx n="73" d="100"/>
          <a:sy n="73" d="100"/>
        </p:scale>
        <p:origin x="2478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C6C5373-C002-4A21-B013-A1434EFC55BC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E35C455-7BE6-4A59-817E-D51370DAD96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3372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5C455-7BE6-4A59-817E-D51370DAD96B}" type="slidenum">
              <a:rPr lang="es-AR" smtClean="0"/>
              <a:pPr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263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70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49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13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75F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53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68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1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8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49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65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0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33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76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CD135-35AF-498D-90D8-CA5294021213}" type="datetimeFigureOut">
              <a:rPr lang="es-AR" smtClean="0"/>
              <a:pPr/>
              <a:t>18/04/2023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7178-8909-48A0-BDF3-DF20649308C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42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hyperlink" Target="mailto:sales@agira.com.ar" TargetMode="External"/><Relationship Id="rId7" Type="http://schemas.openxmlformats.org/officeDocument/2006/relationships/oleObject" Target="../embeddings/oleObject13.bin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jpeg"/><Relationship Id="rId4" Type="http://schemas.openxmlformats.org/officeDocument/2006/relationships/image" Target="../media/image3.emf"/><Relationship Id="rId9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gif"/><Relationship Id="rId4" Type="http://schemas.openxmlformats.org/officeDocument/2006/relationships/image" Target="../media/image3.emf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B65DE8-3AAD-4F42-AD05-6220E1C0D6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7718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0436" y="2642060"/>
            <a:ext cx="11751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Soluciones para la Industria del GNC</a:t>
            </a:r>
          </a:p>
        </p:txBody>
      </p:sp>
      <p:pic>
        <p:nvPicPr>
          <p:cNvPr id="2" name="Musica ag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6500" y="241300"/>
            <a:ext cx="609600" cy="609600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A708D0F-CB9A-4EAA-8094-48CD66D45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656736"/>
              </p:ext>
            </p:extLst>
          </p:nvPr>
        </p:nvGraphicFramePr>
        <p:xfrm>
          <a:off x="509657" y="443035"/>
          <a:ext cx="1034073" cy="134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600560" imgH="2081160" progId="">
                  <p:embed/>
                </p:oleObj>
              </mc:Choice>
              <mc:Fallback>
                <p:oleObj name="CorelDRAW" r:id="rId6" imgW="1600560" imgH="2081160" progId="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AE5B9C43-62A3-4663-BAD9-A69DB11DF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657" y="443035"/>
                        <a:ext cx="1034073" cy="13452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95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42F7932-D329-4088-8E21-503BC40D4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518468" y="3642174"/>
            <a:ext cx="3962400" cy="2815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486D7E08-032E-4B38-B538-8C1105CB39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843" y="431800"/>
          <a:ext cx="685006" cy="89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600560" imgH="2081160" progId="">
                  <p:embed/>
                </p:oleObj>
              </mc:Choice>
              <mc:Fallback>
                <p:oleObj name="CorelDRAW" r:id="rId4" imgW="1600560" imgH="2081160" progId="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486D7E08-032E-4B38-B538-8C1105CB39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43" y="431800"/>
                        <a:ext cx="685006" cy="891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bject 12">
            <a:extLst>
              <a:ext uri="{FF2B5EF4-FFF2-40B4-BE49-F238E27FC236}">
                <a16:creationId xmlns:a16="http://schemas.microsoft.com/office/drawing/2014/main" id="{F8DA491C-2041-4C40-BB0A-8A02F29C9A05}"/>
              </a:ext>
            </a:extLst>
          </p:cNvPr>
          <p:cNvSpPr/>
          <p:nvPr/>
        </p:nvSpPr>
        <p:spPr>
          <a:xfrm>
            <a:off x="493922" y="1637792"/>
            <a:ext cx="6379276" cy="47844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D919C7C1-18DC-4A50-8A54-769F556E0D06}"/>
              </a:ext>
            </a:extLst>
          </p:cNvPr>
          <p:cNvSpPr/>
          <p:nvPr/>
        </p:nvSpPr>
        <p:spPr>
          <a:xfrm>
            <a:off x="7518468" y="505097"/>
            <a:ext cx="3962400" cy="2923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14B1AC-3B66-4EE9-186D-700E68B6497C}"/>
              </a:ext>
            </a:extLst>
          </p:cNvPr>
          <p:cNvSpPr/>
          <p:nvPr/>
        </p:nvSpPr>
        <p:spPr>
          <a:xfrm>
            <a:off x="1503278" y="861256"/>
            <a:ext cx="2807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solidFill>
                  <a:srgbClr val="0D237D"/>
                </a:solidFill>
                <a:latin typeface="Arial" pitchFamily="34" charset="0"/>
                <a:cs typeface="Arial" pitchFamily="34" charset="0"/>
              </a:rPr>
              <a:t>Trinidad y Tobago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8336358-725B-4593-B424-98A63F05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001"/>
          </a:xfrm>
          <a:prstGeom prst="rect">
            <a:avLst/>
          </a:prstGeom>
        </p:spPr>
      </p:pic>
      <p:graphicFrame>
        <p:nvGraphicFramePr>
          <p:cNvPr id="10" name="Objeto 9"/>
          <p:cNvGraphicFramePr>
            <a:graphicFrameLocks noChangeAspect="1"/>
          </p:cNvGraphicFramePr>
          <p:nvPr/>
        </p:nvGraphicFramePr>
        <p:xfrm>
          <a:off x="411843" y="431800"/>
          <a:ext cx="685006" cy="89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00560" imgH="2081160" progId="">
                  <p:embed/>
                </p:oleObj>
              </mc:Choice>
              <mc:Fallback>
                <p:oleObj name="CorelDRAW" r:id="rId3" imgW="1600560" imgH="2081160" progId="">
                  <p:embed/>
                  <p:pic>
                    <p:nvPicPr>
                      <p:cNvPr id="10" name="Obje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43" y="431800"/>
                        <a:ext cx="685006" cy="891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5981700"/>
            <a:ext cx="12192000" cy="876300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/>
        </p:nvGraphicFramePr>
        <p:xfrm>
          <a:off x="11493500" y="6116920"/>
          <a:ext cx="481806" cy="62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600560" imgH="2081160" progId="">
                  <p:embed/>
                </p:oleObj>
              </mc:Choice>
              <mc:Fallback>
                <p:oleObj name="CorelDRAW" r:id="rId5" imgW="1600560" imgH="2081160" progId="">
                  <p:embed/>
                  <p:pic>
                    <p:nvPicPr>
                      <p:cNvPr id="12" name="Objeto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0" y="6116920"/>
                        <a:ext cx="481806" cy="626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9" descr="DSC00174"/>
          <p:cNvPicPr>
            <a:picLocks noChangeAspect="1" noChangeArrowheads="1"/>
          </p:cNvPicPr>
          <p:nvPr/>
        </p:nvPicPr>
        <p:blipFill rotWithShape="1">
          <a:blip r:embed="rId6"/>
          <a:srcRect r="5328" b="13894"/>
          <a:stretch/>
        </p:blipFill>
        <p:spPr bwMode="auto">
          <a:xfrm>
            <a:off x="250370" y="1572731"/>
            <a:ext cx="4843159" cy="3956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SC002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4886" y="1575906"/>
            <a:ext cx="2965904" cy="39532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SC00222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06744" y="1572731"/>
            <a:ext cx="3034739" cy="3956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BCF130-9531-CB4E-06F0-6FD6C5235F41}"/>
              </a:ext>
            </a:extLst>
          </p:cNvPr>
          <p:cNvSpPr/>
          <p:nvPr/>
        </p:nvSpPr>
        <p:spPr>
          <a:xfrm>
            <a:off x="1503278" y="861256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solidFill>
                  <a:srgbClr val="0D237D"/>
                </a:solidFill>
                <a:latin typeface="Arial" pitchFamily="34" charset="0"/>
                <a:cs typeface="Arial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3166522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grupo de personas en una tienda&#10;&#10;Descripción generada automáticamente con confianza media">
            <a:extLst>
              <a:ext uri="{FF2B5EF4-FFF2-40B4-BE49-F238E27FC236}">
                <a16:creationId xmlns:a16="http://schemas.microsoft.com/office/drawing/2014/main" id="{8E5756A0-A0AB-409C-B0F9-C34C39E35A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773" y="-1181996"/>
            <a:ext cx="13763501" cy="917566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AC5A6A2-6910-386D-461E-170EA720A0CB}"/>
              </a:ext>
            </a:extLst>
          </p:cNvPr>
          <p:cNvSpPr txBox="1"/>
          <p:nvPr/>
        </p:nvSpPr>
        <p:spPr>
          <a:xfrm>
            <a:off x="2667000" y="3923910"/>
            <a:ext cx="6858000" cy="2407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975">
              <a:lnSpc>
                <a:spcPct val="150000"/>
              </a:lnSpc>
            </a:pPr>
            <a:r>
              <a:rPr lang="es-419" sz="1600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Panamericana KM 30, Nro. 30.048 </a:t>
            </a:r>
          </a:p>
          <a:p>
            <a:pPr algn="ctr" defTabSz="942975">
              <a:lnSpc>
                <a:spcPct val="150000"/>
              </a:lnSpc>
            </a:pPr>
            <a:r>
              <a:rPr lang="es-419" sz="1600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Buenos Aires, Argentina | +54 (11) 5353-9240</a:t>
            </a:r>
          </a:p>
          <a:p>
            <a:pPr algn="ctr" defTabSz="942975">
              <a:lnSpc>
                <a:spcPct val="150000"/>
              </a:lnSpc>
            </a:pPr>
            <a:r>
              <a:rPr lang="es-419" sz="1600" b="1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sales@agira.com.ar</a:t>
            </a:r>
            <a:endParaRPr lang="es-419" sz="1600" b="1" dirty="0">
              <a:solidFill>
                <a:srgbClr val="0D23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42975">
              <a:lnSpc>
                <a:spcPct val="150000"/>
              </a:lnSpc>
            </a:pPr>
            <a:endParaRPr lang="es-419" sz="1400" b="1" dirty="0">
              <a:solidFill>
                <a:srgbClr val="0D23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42975">
              <a:lnSpc>
                <a:spcPct val="150000"/>
              </a:lnSpc>
            </a:pPr>
            <a:endParaRPr lang="es-419" sz="1200" dirty="0">
              <a:solidFill>
                <a:srgbClr val="0D237D"/>
              </a:solidFill>
              <a:latin typeface="Abadi" panose="020B0604020202020204" pitchFamily="34" charset="0"/>
            </a:endParaRPr>
          </a:p>
          <a:p>
            <a:pPr algn="ctr" defTabSz="942975">
              <a:lnSpc>
                <a:spcPct val="150000"/>
              </a:lnSpc>
            </a:pPr>
            <a:endParaRPr lang="es-419" sz="1200" dirty="0">
              <a:solidFill>
                <a:srgbClr val="0D237D"/>
              </a:solidFill>
              <a:latin typeface="Abadi" panose="020B0604020202020204" pitchFamily="34" charset="0"/>
            </a:endParaRPr>
          </a:p>
          <a:p>
            <a:pPr algn="ctr" defTabSz="942975">
              <a:lnSpc>
                <a:spcPct val="150000"/>
              </a:lnSpc>
            </a:pPr>
            <a:r>
              <a:rPr lang="es-419" sz="1600" dirty="0">
                <a:solidFill>
                  <a:srgbClr val="0D237D"/>
                </a:solidFill>
                <a:latin typeface="Abadi" panose="020B0604020202020204" pitchFamily="34" charset="0"/>
              </a:rPr>
              <a:t>www.agira.com.ar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289C7A-AEBD-0275-5820-9CD3B5081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53" y="5203304"/>
            <a:ext cx="719378" cy="7193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443DCC-CE8D-4C0C-4FFF-D8CE52C27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4" y="5314985"/>
            <a:ext cx="496408" cy="4964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24F0F6-0146-D9BB-53BB-AB9B3A940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23" y="5314593"/>
            <a:ext cx="496942" cy="496800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70ECE24-806D-C777-50DE-A4BC262CE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2932" y="327123"/>
          <a:ext cx="1106136" cy="143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1600560" imgH="2081160" progId="">
                  <p:embed/>
                </p:oleObj>
              </mc:Choice>
              <mc:Fallback>
                <p:oleObj name="CorelDRAW" r:id="rId7" imgW="1600560" imgH="2081160" progId="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170ECE24-806D-C777-50DE-A4BC262CE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932" y="327123"/>
                        <a:ext cx="1106136" cy="14389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2CBAE395-82FA-E3A3-1685-9A3FC5763E58}"/>
              </a:ext>
            </a:extLst>
          </p:cNvPr>
          <p:cNvSpPr/>
          <p:nvPr/>
        </p:nvSpPr>
        <p:spPr>
          <a:xfrm>
            <a:off x="0" y="6458846"/>
            <a:ext cx="12192000" cy="474365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6F0DB83-FDB6-449C-EFB5-B7FF484938E3}"/>
              </a:ext>
            </a:extLst>
          </p:cNvPr>
          <p:cNvSpPr/>
          <p:nvPr/>
        </p:nvSpPr>
        <p:spPr>
          <a:xfrm>
            <a:off x="4402009" y="2816915"/>
            <a:ext cx="33879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Consúltenos</a:t>
            </a:r>
          </a:p>
        </p:txBody>
      </p:sp>
    </p:spTree>
    <p:extLst>
      <p:ext uri="{BB962C8B-B14F-4D97-AF65-F5344CB8AC3E}">
        <p14:creationId xmlns:p14="http://schemas.microsoft.com/office/powerpoint/2010/main" val="28394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05EB3DA-1E7A-495C-A4BA-D6F9BC35D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72"/>
            <a:ext cx="12279168" cy="71818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800" y="2456896"/>
            <a:ext cx="1209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35 años de experiencia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344" y="3622948"/>
            <a:ext cx="1204685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lnSpc>
                <a:spcPct val="150000"/>
              </a:lnSpc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AR" sz="3200" dirty="0"/>
              <a:t>SOLUCIONES EN SISTEMAS COMPRESIÓN DE GAS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35" y="280001"/>
            <a:ext cx="1986192" cy="1284817"/>
          </a:xfrm>
          <a:prstGeom prst="rect">
            <a:avLst/>
          </a:prstGeom>
        </p:spPr>
      </p:pic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AE5B9C43-62A3-4663-BAD9-A69DB11DF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352614"/>
              </p:ext>
            </p:extLst>
          </p:nvPr>
        </p:nvGraphicFramePr>
        <p:xfrm>
          <a:off x="602222" y="380025"/>
          <a:ext cx="910752" cy="1184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600560" imgH="2081160" progId="">
                  <p:embed/>
                </p:oleObj>
              </mc:Choice>
              <mc:Fallback>
                <p:oleObj name="CorelDRAW" r:id="rId5" imgW="1600560" imgH="2081160" progId="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AE5B9C43-62A3-4663-BAD9-A69DB11DF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22" y="380025"/>
                        <a:ext cx="910752" cy="1184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FFB9821-4C58-4DFB-86D0-1F1929DB5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42" y="5511759"/>
            <a:ext cx="1678378" cy="10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tren en la vía pública con edificios de fondo&#10;&#10;Descripción generada automáticamente con confianza baja">
            <a:extLst>
              <a:ext uri="{FF2B5EF4-FFF2-40B4-BE49-F238E27FC236}">
                <a16:creationId xmlns:a16="http://schemas.microsoft.com/office/drawing/2014/main" id="{81B332F0-73B7-C6FF-3852-58268053FF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5750703" cy="80248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CF4-500D-43B6-B957-51B424F5EB58}" type="slidenum">
              <a:rPr lang="en-US" smtClean="0"/>
              <a:t>3</a:t>
            </a:fld>
            <a:endParaRPr lang="en-US" dirty="0"/>
          </a:p>
        </p:txBody>
      </p:sp>
      <p:sp>
        <p:nvSpPr>
          <p:cNvPr id="341" name="Rectángulo 340">
            <a:extLst>
              <a:ext uri="{FF2B5EF4-FFF2-40B4-BE49-F238E27FC236}">
                <a16:creationId xmlns:a16="http://schemas.microsoft.com/office/drawing/2014/main" id="{F00EAA13-7B47-43A0-A3E0-E3D977AA16CD}"/>
              </a:ext>
            </a:extLst>
          </p:cNvPr>
          <p:cNvSpPr/>
          <p:nvPr/>
        </p:nvSpPr>
        <p:spPr>
          <a:xfrm>
            <a:off x="-30885" y="6517246"/>
            <a:ext cx="12301261" cy="340753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230" name="Objeto 229">
            <a:extLst>
              <a:ext uri="{FF2B5EF4-FFF2-40B4-BE49-F238E27FC236}">
                <a16:creationId xmlns:a16="http://schemas.microsoft.com/office/drawing/2014/main" id="{78170333-50B1-4018-99A5-95B7760A4D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469" y="309760"/>
          <a:ext cx="823053" cy="1070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00560" imgH="2081160" progId="">
                  <p:embed/>
                </p:oleObj>
              </mc:Choice>
              <mc:Fallback>
                <p:oleObj name="CorelDRAW" r:id="rId3" imgW="1600560" imgH="2081160" progId="">
                  <p:embed/>
                  <p:pic>
                    <p:nvPicPr>
                      <p:cNvPr id="230" name="Objeto 229">
                        <a:extLst>
                          <a:ext uri="{FF2B5EF4-FFF2-40B4-BE49-F238E27FC236}">
                            <a16:creationId xmlns:a16="http://schemas.microsoft.com/office/drawing/2014/main" id="{78170333-50B1-4018-99A5-95B7760A4D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469" y="309760"/>
                        <a:ext cx="823053" cy="10707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DAF4375-6055-2732-0556-A7D5E7C1DA59}"/>
              </a:ext>
            </a:extLst>
          </p:cNvPr>
          <p:cNvSpPr txBox="1"/>
          <p:nvPr/>
        </p:nvSpPr>
        <p:spPr>
          <a:xfrm>
            <a:off x="576349" y="1650422"/>
            <a:ext cx="11127971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000" b="1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Agira, es una compañía Argentina líder en brindar soluciones aplicadas a la industria del GNV y Oil &amp; Gas.</a:t>
            </a:r>
          </a:p>
          <a:p>
            <a:pPr algn="ctr">
              <a:lnSpc>
                <a:spcPct val="150000"/>
              </a:lnSpc>
            </a:pPr>
            <a:r>
              <a:rPr lang="es-AR" sz="2000" b="1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1988, nuestra compañía se distingue por ofrecer herramientas integrales relacionadas al negocio de la compresión de Gas, brindando soluciones a la medida de nuestros clientes.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1A174-3D32-DE7E-757D-B73EF594F914}"/>
              </a:ext>
            </a:extLst>
          </p:cNvPr>
          <p:cNvSpPr txBox="1"/>
          <p:nvPr/>
        </p:nvSpPr>
        <p:spPr>
          <a:xfrm>
            <a:off x="77613" y="4510167"/>
            <a:ext cx="1177392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000" b="1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de 20 años en el mercado Peruano y mas de 50 maquinas instaladas.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3E3EC2-FC38-D8E2-AA5E-E4A3D147CE64}"/>
              </a:ext>
            </a:extLst>
          </p:cNvPr>
          <p:cNvSpPr txBox="1"/>
          <p:nvPr/>
        </p:nvSpPr>
        <p:spPr>
          <a:xfrm>
            <a:off x="77613" y="5104313"/>
            <a:ext cx="1177392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000" b="1" dirty="0">
                <a:solidFill>
                  <a:srgbClr val="0D2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Técnico especializado en Perú.</a:t>
            </a:r>
          </a:p>
        </p:txBody>
      </p:sp>
    </p:spTree>
    <p:extLst>
      <p:ext uri="{BB962C8B-B14F-4D97-AF65-F5344CB8AC3E}">
        <p14:creationId xmlns:p14="http://schemas.microsoft.com/office/powerpoint/2010/main" val="154171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001"/>
          </a:xfrm>
          <a:prstGeom prst="rect">
            <a:avLst/>
          </a:prstGeom>
        </p:spPr>
      </p:pic>
      <p:graphicFrame>
        <p:nvGraphicFramePr>
          <p:cNvPr id="10" name="Objeto 9"/>
          <p:cNvGraphicFramePr>
            <a:graphicFrameLocks noChangeAspect="1"/>
          </p:cNvGraphicFramePr>
          <p:nvPr/>
        </p:nvGraphicFramePr>
        <p:xfrm>
          <a:off x="365084" y="285578"/>
          <a:ext cx="637639" cy="82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00560" imgH="2081160" progId="">
                  <p:embed/>
                </p:oleObj>
              </mc:Choice>
              <mc:Fallback>
                <p:oleObj name="CorelDRAW" r:id="rId3" imgW="1600560" imgH="2081160" progId="">
                  <p:embed/>
                  <p:pic>
                    <p:nvPicPr>
                      <p:cNvPr id="10" name="Obje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084" y="285578"/>
                        <a:ext cx="637639" cy="8295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5981700"/>
            <a:ext cx="12192000" cy="876300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/>
        </p:nvGraphicFramePr>
        <p:xfrm>
          <a:off x="11493500" y="6116920"/>
          <a:ext cx="481806" cy="62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600560" imgH="2081160" progId="">
                  <p:embed/>
                </p:oleObj>
              </mc:Choice>
              <mc:Fallback>
                <p:oleObj name="CorelDRAW" r:id="rId5" imgW="1600560" imgH="2081160" progId="">
                  <p:embed/>
                  <p:pic>
                    <p:nvPicPr>
                      <p:cNvPr id="12" name="Objeto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0" y="6116920"/>
                        <a:ext cx="481806" cy="626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1106632" y="438752"/>
            <a:ext cx="10706702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Soluciones a medida</a:t>
            </a:r>
            <a:endParaRPr lang="es-CO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806" y="1238183"/>
            <a:ext cx="2719849" cy="1846811"/>
          </a:xfrm>
          <a:prstGeom prst="rect">
            <a:avLst/>
          </a:prstGeom>
        </p:spPr>
      </p:pic>
      <p:pic>
        <p:nvPicPr>
          <p:cNvPr id="19" name="23 Imagen" descr="big bull perpect2.tif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0113" y="1483031"/>
            <a:ext cx="2610932" cy="339339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8553" y="4995363"/>
            <a:ext cx="28572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Compresor Big Bull</a:t>
            </a:r>
          </a:p>
          <a:p>
            <a:r>
              <a:rPr lang="es-ES_tradnl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Equipo especialmente diseñado para bajos volúmenes</a:t>
            </a:r>
            <a:r>
              <a:rPr lang="es-ES_tradnl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9018456" y="2947055"/>
            <a:ext cx="2963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Compresor c/Motor eléctrico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3" t="23438" r="6160" b="25781"/>
          <a:stretch>
            <a:fillRect/>
          </a:stretch>
        </p:blipFill>
        <p:spPr bwMode="auto">
          <a:xfrm>
            <a:off x="6344276" y="5251885"/>
            <a:ext cx="1637194" cy="54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1 Imagen" descr="CAMION GASO2.wm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86" y="3459063"/>
            <a:ext cx="3023958" cy="183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16" y="1240242"/>
            <a:ext cx="2610962" cy="1997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9186955" y="1234021"/>
            <a:ext cx="2626378" cy="20504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7" name="CuadroTexto 26"/>
          <p:cNvSpPr txBox="1"/>
          <p:nvPr/>
        </p:nvSpPr>
        <p:spPr>
          <a:xfrm>
            <a:off x="9186955" y="3449674"/>
            <a:ext cx="2626378" cy="244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8" name="CuadroTexto 27"/>
          <p:cNvSpPr txBox="1"/>
          <p:nvPr/>
        </p:nvSpPr>
        <p:spPr>
          <a:xfrm>
            <a:off x="5156762" y="3417826"/>
            <a:ext cx="3674371" cy="244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91" y="3550140"/>
            <a:ext cx="2046019" cy="2101458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9060873" y="5612368"/>
            <a:ext cx="30272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Compresor c/Motor a Gas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8359" y="1189997"/>
            <a:ext cx="2916226" cy="47076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1" name="3 Imagen" descr="IMG_9762.jpg"/>
          <p:cNvPicPr>
            <a:picLocks noChangeAspect="1"/>
          </p:cNvPicPr>
          <p:nvPr/>
        </p:nvPicPr>
        <p:blipFill rotWithShape="1">
          <a:blip r:embed="rId12" cstate="print"/>
          <a:srcRect l="9318" t="3456" r="13034" b="3238"/>
          <a:stretch/>
        </p:blipFill>
        <p:spPr>
          <a:xfrm>
            <a:off x="3472475" y="1224657"/>
            <a:ext cx="2582496" cy="2002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" b="2827"/>
          <a:stretch/>
        </p:blipFill>
        <p:spPr>
          <a:xfrm>
            <a:off x="3505502" y="3417826"/>
            <a:ext cx="1347053" cy="243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9158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CD263B-6EA2-0D80-717C-0816D59EF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001"/>
          </a:xfrm>
          <a:prstGeom prst="rect">
            <a:avLst/>
          </a:prstGeom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054141"/>
              </p:ext>
            </p:extLst>
          </p:nvPr>
        </p:nvGraphicFramePr>
        <p:xfrm>
          <a:off x="366104" y="266501"/>
          <a:ext cx="752127" cy="97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418559" imgH="1846689" progId="CorelDraw.Graphic.16">
                  <p:embed/>
                </p:oleObj>
              </mc:Choice>
              <mc:Fallback>
                <p:oleObj name="CorelDRAW" r:id="rId3" imgW="1418559" imgH="1846689" progId="CorelDraw.Graphic.16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6104" y="266501"/>
                        <a:ext cx="752127" cy="97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6383634"/>
            <a:ext cx="12192000" cy="474365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6432585" y="1680824"/>
            <a:ext cx="5629943" cy="41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endParaRPr lang="en-US" sz="1600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r>
              <a:rPr lang="es-ES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Equipamiento Robusto y Compacto.</a:t>
            </a:r>
            <a:endParaRPr lang="en-US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r>
              <a:rPr lang="es-ES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Cilindros horizontales opuestos, mínima vibración.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r>
              <a:rPr lang="es-ES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Radiadores de ultima generación, Temperatura de despacho ± 2º de temperatura ambiente.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r>
              <a:rPr lang="en-US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Sistema                  . 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r>
              <a:rPr lang="es-ES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Caudal personalizado de acuerdo a la necesidad de cada cliente.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Clr>
                <a:srgbClr val="00468C"/>
              </a:buClr>
              <a:buSzPct val="150000"/>
              <a:buFont typeface="Courier New" pitchFamily="49" charset="0"/>
              <a:buChar char="o"/>
            </a:pPr>
            <a:r>
              <a:rPr lang="es-ES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Bajo costo de mantenimiento.</a:t>
            </a:r>
          </a:p>
        </p:txBody>
      </p:sp>
      <p:cxnSp>
        <p:nvCxnSpPr>
          <p:cNvPr id="9" name="23 Conector recto"/>
          <p:cNvCxnSpPr/>
          <p:nvPr/>
        </p:nvCxnSpPr>
        <p:spPr>
          <a:xfrm flipV="1">
            <a:off x="6956353" y="1915475"/>
            <a:ext cx="3357586" cy="9524"/>
          </a:xfrm>
          <a:prstGeom prst="line">
            <a:avLst/>
          </a:prstGeom>
          <a:ln w="22225" cap="rnd" cmpd="dbl">
            <a:solidFill>
              <a:srgbClr val="00468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20 Imagen" descr="stopnoise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9567" y="4180100"/>
            <a:ext cx="1491158" cy="39942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893268" y="1311888"/>
            <a:ext cx="4977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Motor a Gas o </a:t>
            </a:r>
            <a:r>
              <a:rPr lang="en-US" sz="3200" b="1" dirty="0" err="1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Eléctrico</a:t>
            </a:r>
            <a:endParaRPr lang="en-US" sz="3200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7" y="1318995"/>
            <a:ext cx="6858444" cy="4656968"/>
          </a:xfrm>
          <a:prstGeom prst="rect">
            <a:avLst/>
          </a:prstGeom>
        </p:spPr>
      </p:pic>
      <p:sp>
        <p:nvSpPr>
          <p:cNvPr id="16" name="12 CuadroTexto"/>
          <p:cNvSpPr txBox="1">
            <a:spLocks noChangeArrowheads="1"/>
          </p:cNvSpPr>
          <p:nvPr/>
        </p:nvSpPr>
        <p:spPr bwMode="auto">
          <a:xfrm>
            <a:off x="6893268" y="755720"/>
            <a:ext cx="4556564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srgbClr val="41469C"/>
                </a:solidFill>
              </a:rPr>
              <a:t>COMPRESOR con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8CA9FB-3B31-4843-A8E6-A5605A08E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793" y="253277"/>
            <a:ext cx="2030606" cy="206743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sx="97000" sy="9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86A34B-B093-4A25-90FA-9E640C551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31" y="5523925"/>
            <a:ext cx="1047541" cy="6654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2755B62-52F6-439E-9D50-C41EED9E5D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431" y="141352"/>
            <a:ext cx="1267339" cy="8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08BF741-83E9-D131-B859-E72EE74F70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001"/>
          </a:xfrm>
          <a:prstGeom prst="rect">
            <a:avLst/>
          </a:prstGeom>
        </p:spPr>
      </p:pic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3DF36C4F-D8FE-4384-91ED-7BD2087854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517" y="239164"/>
          <a:ext cx="727932" cy="94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00560" imgH="2081160" progId="">
                  <p:embed/>
                </p:oleObj>
              </mc:Choice>
              <mc:Fallback>
                <p:oleObj name="CorelDRAW" r:id="rId3" imgW="1600560" imgH="2081160" progId="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3DF36C4F-D8FE-4384-91ED-7BD2087854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17" y="239164"/>
                        <a:ext cx="727932" cy="9466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2946F5D1-1039-47A1-9561-FCEA22F17408}"/>
              </a:ext>
            </a:extLst>
          </p:cNvPr>
          <p:cNvSpPr/>
          <p:nvPr/>
        </p:nvSpPr>
        <p:spPr>
          <a:xfrm>
            <a:off x="0" y="6532685"/>
            <a:ext cx="12192000" cy="325314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8A0FE92-206E-49A5-B53D-C868CFAEB249}"/>
              </a:ext>
            </a:extLst>
          </p:cNvPr>
          <p:cNvSpPr/>
          <p:nvPr/>
        </p:nvSpPr>
        <p:spPr>
          <a:xfrm>
            <a:off x="0" y="6383634"/>
            <a:ext cx="12192000" cy="474365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4CDB162-5AAC-4B89-AE14-62CDD63E865F}"/>
              </a:ext>
            </a:extLst>
          </p:cNvPr>
          <p:cNvSpPr txBox="1"/>
          <p:nvPr/>
        </p:nvSpPr>
        <p:spPr>
          <a:xfrm>
            <a:off x="1758082" y="440456"/>
            <a:ext cx="6399118" cy="745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50000"/>
              </a:lnSpc>
              <a:spcAft>
                <a:spcPts val="600"/>
              </a:spcAft>
            </a:pPr>
            <a:r>
              <a:rPr lang="es-AR" sz="2400" b="1" dirty="0">
                <a:solidFill>
                  <a:srgbClr val="1F4E79"/>
                </a:solidFill>
              </a:rPr>
              <a:t>SURTIDOR GNC AGIRA – ALTO CAUDAL</a:t>
            </a:r>
            <a:endParaRPr lang="en-US" sz="2400" b="1" dirty="0">
              <a:solidFill>
                <a:srgbClr val="1F4E79"/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AF6A6681-04C2-41D7-86DF-6C8EEBD2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33" y="915402"/>
            <a:ext cx="8139289" cy="534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es-ES_tradnl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s-ES_tradnl" b="1" u="sng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Características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buFont typeface="Courier New" pitchFamily="49" charset="0"/>
              <a:buChar char="o"/>
            </a:pPr>
            <a:endParaRPr lang="es-ES_tradnl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AR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Gabinete de diseño robusto fabricado en acero inoxidable.</a:t>
            </a:r>
            <a:endParaRPr lang="es-ES_tradnl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AR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Pueden configurarse de acuerdo con las necesidades de cada estación.</a:t>
            </a:r>
            <a:endParaRPr lang="es-ES_tradnl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</a:t>
            </a:r>
            <a:r>
              <a:rPr lang="es-AR" sz="16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álvulas</a:t>
            </a:r>
            <a:r>
              <a:rPr lang="es-AR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solenoides de corte y suministro de gas, comandadas por el microprocesador.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AR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Válvulas reguladoras y limitadoras de la presión de carga.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Válvula de corte por exceso de flujo y sistema de desenganche automático (</a:t>
            </a:r>
            <a:r>
              <a:rPr lang="es-ES_tradnl" sz="16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Breakaway</a:t>
            </a: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Manguera con válvula de carga y pico </a:t>
            </a:r>
            <a:r>
              <a:rPr lang="es-ES_tradnl" sz="16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Std</a:t>
            </a: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NGV1 o NGV2.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 1 o 2 mangueras de Ø¼” o Ø½.”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Simple Instalación, alto rendimiento y bajo consumo.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Mínimo Espacio requerido.</a:t>
            </a:r>
          </a:p>
          <a:p>
            <a:pPr lvl="1">
              <a:lnSpc>
                <a:spcPct val="150000"/>
              </a:lnSpc>
              <a:buClr>
                <a:srgbClr val="00468C"/>
              </a:buClr>
              <a:buSzPct val="150000"/>
              <a:buFont typeface="Wingdings" pitchFamily="2" charset="2"/>
              <a:buChar char="ü"/>
            </a:pP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Homologación del BV.</a:t>
            </a:r>
            <a:endParaRPr lang="es-ES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 descr="Imagen que contiene pequeño, parado, sostener, tabla&#10;&#10;Descripción generada automáticamente">
            <a:extLst>
              <a:ext uri="{FF2B5EF4-FFF2-40B4-BE49-F238E27FC236}">
                <a16:creationId xmlns:a16="http://schemas.microsoft.com/office/drawing/2014/main" id="{16424C1A-69E2-77D4-7A12-BE83FFF8B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74" y="252280"/>
            <a:ext cx="3235601" cy="65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3554AA-E12F-3AD9-328A-1983680659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58" y="-908858"/>
            <a:ext cx="12192001" cy="6867001"/>
          </a:xfrm>
          <a:prstGeom prst="rect">
            <a:avLst/>
          </a:prstGeom>
        </p:spPr>
      </p:pic>
      <p:graphicFrame>
        <p:nvGraphicFramePr>
          <p:cNvPr id="10" name="Objeto 9"/>
          <p:cNvGraphicFramePr>
            <a:graphicFrameLocks noChangeAspect="1"/>
          </p:cNvGraphicFramePr>
          <p:nvPr/>
        </p:nvGraphicFramePr>
        <p:xfrm>
          <a:off x="455805" y="255285"/>
          <a:ext cx="685006" cy="89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00560" imgH="2081160" progId="">
                  <p:embed/>
                </p:oleObj>
              </mc:Choice>
              <mc:Fallback>
                <p:oleObj name="CorelDRAW" r:id="rId3" imgW="1600560" imgH="2081160" progId="">
                  <p:embed/>
                  <p:pic>
                    <p:nvPicPr>
                      <p:cNvPr id="10" name="Obje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805" y="255285"/>
                        <a:ext cx="685006" cy="891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6277708"/>
            <a:ext cx="12192000" cy="580292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3451634" y="308089"/>
            <a:ext cx="8284561" cy="113877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AR" sz="3400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SOLUCIONES PARA ESTACIONES DE CARGA DE BUSES Y CAMIONES</a:t>
            </a:r>
            <a:endParaRPr lang="es-CO" sz="3400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3 Imagen" descr="IMG_9795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572" y="2365131"/>
            <a:ext cx="8025371" cy="37543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80881A4-B06F-4AA7-8CF0-A03E119D2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67" y="2122516"/>
            <a:ext cx="3565832" cy="2061179"/>
          </a:xfrm>
          <a:prstGeom prst="rect">
            <a:avLst/>
          </a:prstGeom>
        </p:spPr>
      </p:pic>
      <p:sp>
        <p:nvSpPr>
          <p:cNvPr id="2" name="12 CuadroTexto">
            <a:extLst>
              <a:ext uri="{FF2B5EF4-FFF2-40B4-BE49-F238E27FC236}">
                <a16:creationId xmlns:a16="http://schemas.microsoft.com/office/drawing/2014/main" id="{876B1D09-0891-E4DD-9D40-6B4FFDD28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304" y="1663731"/>
            <a:ext cx="7017891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AR" sz="3200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Turquía Estacion para 250 buses</a:t>
            </a:r>
            <a:endParaRPr lang="es-CO" sz="3200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D4FCDB9-62F9-72A6-82BB-E7326875BA8F}"/>
              </a:ext>
            </a:extLst>
          </p:cNvPr>
          <p:cNvGrpSpPr/>
          <p:nvPr/>
        </p:nvGrpSpPr>
        <p:grpSpPr>
          <a:xfrm>
            <a:off x="268484" y="4298549"/>
            <a:ext cx="3593014" cy="1749452"/>
            <a:chOff x="2831092" y="1988840"/>
            <a:chExt cx="6529816" cy="3024336"/>
          </a:xfrm>
        </p:grpSpPr>
        <p:pic>
          <p:nvPicPr>
            <p:cNvPr id="5" name="3 Imagen" descr="IMG_9757.jpg">
              <a:extLst>
                <a:ext uri="{FF2B5EF4-FFF2-40B4-BE49-F238E27FC236}">
                  <a16:creationId xmlns:a16="http://schemas.microsoft.com/office/drawing/2014/main" id="{2E8CF4BC-ED20-BB20-0A3D-6B47CE6E4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4833" t="21739" r="3334" b="14493"/>
            <a:stretch/>
          </p:blipFill>
          <p:spPr>
            <a:xfrm>
              <a:off x="2831092" y="1988840"/>
              <a:ext cx="6529816" cy="30243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1D39869-A2D6-B486-2D76-533BCACACF90}"/>
                </a:ext>
              </a:extLst>
            </p:cNvPr>
            <p:cNvSpPr/>
            <p:nvPr/>
          </p:nvSpPr>
          <p:spPr>
            <a:xfrm>
              <a:off x="6555262" y="3348826"/>
              <a:ext cx="144016" cy="792088"/>
            </a:xfrm>
            <a:prstGeom prst="rect">
              <a:avLst/>
            </a:prstGeom>
            <a:solidFill>
              <a:srgbClr val="BE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</p:spTree>
    <p:extLst>
      <p:ext uri="{BB962C8B-B14F-4D97-AF65-F5344CB8AC3E}">
        <p14:creationId xmlns:p14="http://schemas.microsoft.com/office/powerpoint/2010/main" val="89386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12B7036-EE27-48C5-994A-2307664E14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3F4B6620-9297-4EB6-A867-9251D4B22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8013" y="219461"/>
          <a:ext cx="685006" cy="89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00560" imgH="2081160" progId="">
                  <p:embed/>
                </p:oleObj>
              </mc:Choice>
              <mc:Fallback>
                <p:oleObj name="CorelDRAW" r:id="rId3" imgW="1600560" imgH="2081160" progId="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3F4B6620-9297-4EB6-A867-9251D4B22E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13" y="219461"/>
                        <a:ext cx="685006" cy="891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 descr="Un grupo de personas alrededor de una camioneta&#10;&#10;Descripción generada automáticamente con confianza baja">
            <a:extLst>
              <a:ext uri="{FF2B5EF4-FFF2-40B4-BE49-F238E27FC236}">
                <a16:creationId xmlns:a16="http://schemas.microsoft.com/office/drawing/2014/main" id="{C420EAE5-63A3-D48D-5386-3E301EAF1E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b="37966"/>
          <a:stretch/>
        </p:blipFill>
        <p:spPr>
          <a:xfrm>
            <a:off x="844702" y="1280651"/>
            <a:ext cx="6015371" cy="5135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7D28D9A-D1BD-C6D3-7955-EF0B851FF9EC}"/>
              </a:ext>
            </a:extLst>
          </p:cNvPr>
          <p:cNvSpPr/>
          <p:nvPr/>
        </p:nvSpPr>
        <p:spPr>
          <a:xfrm>
            <a:off x="191187" y="166036"/>
            <a:ext cx="7410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rgbClr val="0D237D"/>
                </a:solidFill>
                <a:latin typeface="Arial" pitchFamily="34" charset="0"/>
                <a:cs typeface="Arial" pitchFamily="34" charset="0"/>
              </a:rPr>
              <a:t>Argentina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DBAEE5F-462C-2D26-4386-46A20F3911D5}"/>
              </a:ext>
            </a:extLst>
          </p:cNvPr>
          <p:cNvSpPr/>
          <p:nvPr/>
        </p:nvSpPr>
        <p:spPr>
          <a:xfrm>
            <a:off x="0" y="6514476"/>
            <a:ext cx="12192000" cy="343524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8" name="Imagen 17" descr="Un grupo de personas en una tienda&#10;&#10;Descripción generada automáticamente con confianza media">
            <a:extLst>
              <a:ext uri="{FF2B5EF4-FFF2-40B4-BE49-F238E27FC236}">
                <a16:creationId xmlns:a16="http://schemas.microsoft.com/office/drawing/2014/main" id="{67F8BFE2-A776-13A3-4984-250EA01F7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7304" r="7368" b="6297"/>
          <a:stretch/>
        </p:blipFill>
        <p:spPr>
          <a:xfrm>
            <a:off x="7387766" y="3382727"/>
            <a:ext cx="4280272" cy="295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Imagen 2" descr="Camión de carga&#10;&#10;Descripción generada automáticamente con confianza media">
            <a:extLst>
              <a:ext uri="{FF2B5EF4-FFF2-40B4-BE49-F238E27FC236}">
                <a16:creationId xmlns:a16="http://schemas.microsoft.com/office/drawing/2014/main" id="{7CEF3A62-648E-3343-FE5E-FFDE77C9A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14" y="214175"/>
            <a:ext cx="4247980" cy="295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12 CuadroTexto">
            <a:extLst>
              <a:ext uri="{FF2B5EF4-FFF2-40B4-BE49-F238E27FC236}">
                <a16:creationId xmlns:a16="http://schemas.microsoft.com/office/drawing/2014/main" id="{FC578464-9AD3-6A39-011C-E75EFF58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2" y="750811"/>
            <a:ext cx="634959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AR" sz="2400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Estacion Cautiva para 100 Camiones</a:t>
            </a:r>
            <a:endParaRPr lang="es-CO" sz="2400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12B7036-EE27-48C5-994A-2307664E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-121920"/>
            <a:ext cx="12181172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5FACC67-BBAC-46D2-A8D0-B687D15A4876}"/>
              </a:ext>
            </a:extLst>
          </p:cNvPr>
          <p:cNvSpPr/>
          <p:nvPr/>
        </p:nvSpPr>
        <p:spPr>
          <a:xfrm>
            <a:off x="0" y="6426200"/>
            <a:ext cx="12192000" cy="431800"/>
          </a:xfrm>
          <a:prstGeom prst="rect">
            <a:avLst/>
          </a:prstGeom>
          <a:solidFill>
            <a:srgbClr val="019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9F78ED6-4477-C209-82EF-415F61979E5D}"/>
              </a:ext>
            </a:extLst>
          </p:cNvPr>
          <p:cNvSpPr/>
          <p:nvPr/>
        </p:nvSpPr>
        <p:spPr>
          <a:xfrm>
            <a:off x="254593" y="178346"/>
            <a:ext cx="7349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rgbClr val="0D237D"/>
                </a:solidFill>
                <a:latin typeface="Arial" pitchFamily="34" charset="0"/>
                <a:cs typeface="Arial" pitchFamily="34" charset="0"/>
              </a:rPr>
              <a:t>México</a:t>
            </a:r>
          </a:p>
        </p:txBody>
      </p:sp>
      <p:pic>
        <p:nvPicPr>
          <p:cNvPr id="12" name="Imagen 11" descr="Imagen que contiene edificio, tren, estacionado, azul&#10;&#10;Descripción generada automáticamente">
            <a:extLst>
              <a:ext uri="{FF2B5EF4-FFF2-40B4-BE49-F238E27FC236}">
                <a16:creationId xmlns:a16="http://schemas.microsoft.com/office/drawing/2014/main" id="{EB904233-FEBC-713A-78F3-B82C23694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70" y="3430609"/>
            <a:ext cx="3641805" cy="2731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Imagen 13" descr="Un hidrante de incendios en la grama&#10;&#10;Descripción generada automáticamente con confianza baja">
            <a:extLst>
              <a:ext uri="{FF2B5EF4-FFF2-40B4-BE49-F238E27FC236}">
                <a16:creationId xmlns:a16="http://schemas.microsoft.com/office/drawing/2014/main" id="{697D7F12-419A-BC30-03E6-0B7777F4D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r="13277" b="21286"/>
          <a:stretch/>
        </p:blipFill>
        <p:spPr>
          <a:xfrm>
            <a:off x="411842" y="1477703"/>
            <a:ext cx="6876062" cy="4684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Imagen 15" descr="Imagen que contiene edificio, parado, aeropuerto, azul&#10;&#10;Descripción generada automáticamente">
            <a:extLst>
              <a:ext uri="{FF2B5EF4-FFF2-40B4-BE49-F238E27FC236}">
                <a16:creationId xmlns:a16="http://schemas.microsoft.com/office/drawing/2014/main" id="{FC8EB52D-5EB0-D1DB-CF1B-A0951ED9B1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1" r="5400" b="1753"/>
          <a:stretch/>
        </p:blipFill>
        <p:spPr>
          <a:xfrm>
            <a:off x="7559231" y="185883"/>
            <a:ext cx="4055844" cy="311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47459379-B370-935F-9F77-E57A5B5C8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843" y="343524"/>
          <a:ext cx="685006" cy="89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600560" imgH="2081160" progId="">
                  <p:embed/>
                </p:oleObj>
              </mc:Choice>
              <mc:Fallback>
                <p:oleObj name="CorelDRAW" r:id="rId6" imgW="1600560" imgH="2081160" progId="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47459379-B370-935F-9F77-E57A5B5C87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43" y="343524"/>
                        <a:ext cx="685006" cy="891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12 CuadroTexto">
            <a:extLst>
              <a:ext uri="{FF2B5EF4-FFF2-40B4-BE49-F238E27FC236}">
                <a16:creationId xmlns:a16="http://schemas.microsoft.com/office/drawing/2014/main" id="{4FF4687F-0FEA-D0F7-D79E-738ADBFE0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242" y="796524"/>
            <a:ext cx="634959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AR" sz="2400" b="1" dirty="0">
                <a:solidFill>
                  <a:srgbClr val="41469C"/>
                </a:solidFill>
                <a:latin typeface="Arial" pitchFamily="34" charset="0"/>
                <a:cs typeface="Arial" pitchFamily="34" charset="0"/>
              </a:rPr>
              <a:t>Estacion Cautiva para carga de carretas</a:t>
            </a:r>
            <a:endParaRPr lang="es-CO" sz="2400" b="1" dirty="0">
              <a:solidFill>
                <a:srgbClr val="41469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11805</TotalTime>
  <Words>339</Words>
  <Application>Microsoft Office PowerPoint</Application>
  <PresentationFormat>Panorámica</PresentationFormat>
  <Paragraphs>53</Paragraphs>
  <Slides>12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Abadi</vt:lpstr>
      <vt:lpstr>Arial</vt:lpstr>
      <vt:lpstr>Calibri</vt:lpstr>
      <vt:lpstr>Calibri Light</vt:lpstr>
      <vt:lpstr>Courier New</vt:lpstr>
      <vt:lpstr>Tahoma</vt:lpstr>
      <vt:lpstr>Wingdings</vt:lpstr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Croce</dc:creator>
  <cp:lastModifiedBy>Martin Lapenta</cp:lastModifiedBy>
  <cp:revision>329</cp:revision>
  <cp:lastPrinted>2018-12-07T12:07:32Z</cp:lastPrinted>
  <dcterms:created xsi:type="dcterms:W3CDTF">2017-08-25T15:46:58Z</dcterms:created>
  <dcterms:modified xsi:type="dcterms:W3CDTF">2023-04-18T20:44:34Z</dcterms:modified>
</cp:coreProperties>
</file>