
<file path=[Content_Types].xml><?xml version="1.0" encoding="utf-8"?>
<Types xmlns="http://schemas.openxmlformats.org/package/2006/content-types">
  <Default ContentType="image/vnd.ms-photo" Extension="wdp"/>
  <Default ContentType="image/tiff" Extension="tiff"/>
  <Default ContentType="application/xml" Extension="xml"/>
  <Default ContentType="image/png" Extension="png"/>
  <Default ContentType="image/jpeg" Extension="jpe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Override ContentType="application/vnd.openxmlformats-officedocument.presentationml.tags+xml" PartName="/ppt/tags/tag8.xml"/>
  <Override ContentType="application/vnd.openxmlformats-officedocument.presentationml.tags+xml" PartName="/ppt/tags/tag2.xml"/>
  <Override ContentType="application/vnd.openxmlformats-officedocument.presentationml.tags+xml" PartName="/ppt/tags/tag9.xml"/>
  <Override ContentType="application/vnd.openxmlformats-officedocument.presentationml.tags+xml" PartName="/ppt/tags/tag1.xml"/>
  <Override ContentType="application/vnd.openxmlformats-officedocument.presentationml.tags+xml" PartName="/ppt/tags/tag7.xml"/>
  <Override ContentType="application/vnd.openxmlformats-officedocument.presentationml.tags+xml" PartName="/ppt/tags/tag3.xml"/>
  <Override ContentType="application/vnd.openxmlformats-officedocument.presentationml.tags+xml" PartName="/ppt/tags/tag6.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6858000" cx="12192000"/>
  <p:notesSz cx="6858000" cy="9144000"/>
  <p:defaultTextStyle>
    <a:defPPr lvl="0">
      <a:defRPr lang="zh-CN"/>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1.xml><?xml version="1.0" encoding="utf-8"?>
<a:tblStyleLst xmlns:a="http://schemas.openxmlformats.org/drawingml/2006/main" xmlns:r="http://schemas.openxmlformats.org/officeDocument/2006/relationships" def="{90651C3A-4460-11DB-9652-00E08161165F}">
  <a:tblStyle styleId="{7DF18680-E054-41AD-8BC1-D1AEF772440D}" styleName="中度样式 2 - 强调 5">
    <a:wholeTbl>
      <a:tcTxStyle>
        <a:fontRef idx="minor">
          <a:prstClr val="black"/>
        </a:fontRef>
        <a:schemeClr val="dk1"/>
      </a:tcTxStyle>
      <a:tcStyle>
        <a:tcBdr>
          <a:left>
            <a:ln cmpd="sng" w="12700">
              <a:solidFill>
                <a:schemeClr val="lt1"/>
              </a:solidFill>
            </a:ln>
          </a:left>
          <a:right>
            <a:ln cmpd="sng" w="12700">
              <a:solidFill>
                <a:schemeClr val="lt1"/>
              </a:solidFill>
            </a:ln>
          </a:right>
          <a:top>
            <a:ln cmpd="sng" w="12700">
              <a:solidFill>
                <a:schemeClr val="lt1"/>
              </a:solidFill>
            </a:ln>
          </a:top>
          <a:bottom>
            <a:ln cmpd="sng" w="12700">
              <a:solidFill>
                <a:schemeClr val="lt1"/>
              </a:solidFill>
            </a:ln>
          </a:bottom>
          <a:insideH>
            <a:ln cmpd="sng" w="12700">
              <a:solidFill>
                <a:schemeClr val="lt1"/>
              </a:solidFill>
            </a:ln>
          </a:insideH>
          <a:insideV>
            <a:ln cmpd="sng" w="12700">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cmpd="sng" w="38100">
              <a:solidFill>
                <a:schemeClr val="lt1"/>
              </a:solidFill>
            </a:ln>
          </a:top>
        </a:tcBdr>
        <a:fill>
          <a:solidFill>
            <a:schemeClr val="accent5"/>
          </a:solidFill>
        </a:fill>
      </a:tcStyle>
    </a:lastRow>
    <a:firstRow>
      <a:tcTxStyle b="on">
        <a:fontRef idx="minor">
          <a:prstClr val="black"/>
        </a:fontRef>
        <a:schemeClr val="lt1"/>
      </a:tcTxStyle>
      <a:tcStyle>
        <a:tcBdr>
          <a:bottom>
            <a:ln cmpd="sng" w="38100">
              <a:solidFill>
                <a:schemeClr val="lt1"/>
              </a:solidFill>
            </a:ln>
          </a:bottom>
        </a:tcBdr>
        <a:fill>
          <a:solidFill>
            <a:schemeClr val="accent5"/>
          </a:solidFill>
        </a:fill>
      </a:tcStyle>
    </a:firstRow>
  </a:tblStyle>
</a:tblStyleLst>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tableStyles" Target="tableStyles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6334B-3B57-48EE-8147-B25621B0C0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40469-A05F-4101-B7AF-9FF9C8E5E537}"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6C4985-A42A-44AD-A9C7-6990B1309DD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6C4985-A42A-44AD-A9C7-6990B1309DD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6C4985-A42A-44AD-A9C7-6990B1309DD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6C4985-A42A-44AD-A9C7-6990B1309DD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6C4985-A42A-44AD-A9C7-6990B1309DD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6C4985-A42A-44AD-A9C7-6990B1309DD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F0240469-A05F-4101-B7AF-9FF9C8E5E53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6C4985-A42A-44AD-A9C7-6990B1309DD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6C4985-A42A-44AD-A9C7-6990B1309DD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6C4985-A42A-44AD-A9C7-6990B1309DD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CC5116B-A362-48C6-96A4-623CFF4BC1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FA3EAC-CA44-4663-B06F-D6B7E9DFC8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116B-A362-48C6-96A4-623CFF4BC1D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A3EAC-CA44-4663-B06F-D6B7E9DFC83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hyperlink" Target="http://www.enricgroup.com/" TargetMode="Externa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59.png"/><Relationship Id="rId3" Type="http://schemas.microsoft.com/office/2007/relationships/hdphoto" Target="../media/image14.wdp"/><Relationship Id="rId2" Type="http://schemas.openxmlformats.org/officeDocument/2006/relationships/image" Target="../media/image13.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microsoft.com/office/2007/relationships/hdphoto" Target="../media/image14.wdp"/><Relationship Id="rId5" Type="http://schemas.openxmlformats.org/officeDocument/2006/relationships/image" Target="../media/image13.jpeg"/><Relationship Id="rId4" Type="http://schemas.microsoft.com/office/2007/relationships/hdphoto" Target="../media/image62.wdp"/><Relationship Id="rId3" Type="http://schemas.openxmlformats.org/officeDocument/2006/relationships/image" Target="../media/image61.png"/><Relationship Id="rId2" Type="http://schemas.openxmlformats.org/officeDocument/2006/relationships/image" Target="../media/image15.jpeg"/><Relationship Id="rId1" Type="http://schemas.openxmlformats.org/officeDocument/2006/relationships/image" Target="../media/image60.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16.xml.rels><?xml version="1.0" encoding="UTF-8" standalone="yes"?>
<Relationships xmlns="http://schemas.openxmlformats.org/package/2006/relationships"><Relationship Id="rId9" Type="http://schemas.openxmlformats.org/officeDocument/2006/relationships/image" Target="../media/image75.png"/><Relationship Id="rId8" Type="http://schemas.openxmlformats.org/officeDocument/2006/relationships/tags" Target="../tags/tag4.xml"/><Relationship Id="rId7" Type="http://schemas.openxmlformats.org/officeDocument/2006/relationships/image" Target="../media/image74.png"/><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71.jpeg"/><Relationship Id="rId12" Type="http://schemas.openxmlformats.org/officeDocument/2006/relationships/slideLayout" Target="../slideLayouts/slideLayout2.xml"/><Relationship Id="rId11" Type="http://schemas.openxmlformats.org/officeDocument/2006/relationships/image" Target="../media/image76.png"/><Relationship Id="rId10" Type="http://schemas.openxmlformats.org/officeDocument/2006/relationships/tags" Target="../tags/tag5.xml"/><Relationship Id="rId1" Type="http://schemas.openxmlformats.org/officeDocument/2006/relationships/image" Target="../media/image70.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image" Target="../media/image8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image" Target="../media/image11.jpeg"/><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6" Type="http://schemas.openxmlformats.org/officeDocument/2006/relationships/notesSlide" Target="../notesSlides/notesSlide1.xml"/><Relationship Id="rId15" Type="http://schemas.openxmlformats.org/officeDocument/2006/relationships/slideLayout" Target="../slideLayouts/slideLayout2.xml"/><Relationship Id="rId14" Type="http://schemas.openxmlformats.org/officeDocument/2006/relationships/image" Target="../media/image17.jpeg"/><Relationship Id="rId13" Type="http://schemas.openxmlformats.org/officeDocument/2006/relationships/image" Target="../media/image16.jpeg"/><Relationship Id="rId12" Type="http://schemas.openxmlformats.org/officeDocument/2006/relationships/image" Target="../media/image15.jpeg"/><Relationship Id="rId11" Type="http://schemas.microsoft.com/office/2007/relationships/hdphoto" Target="../media/image14.wdp"/><Relationship Id="rId10" Type="http://schemas.openxmlformats.org/officeDocument/2006/relationships/image" Target="../media/image13.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tags" Target="../tags/tag6.xml"/><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image" Target="../media/image91.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5.png"/><Relationship Id="rId2" Type="http://schemas.openxmlformats.org/officeDocument/2006/relationships/tags" Target="../tags/tag7.xml"/><Relationship Id="rId1" Type="http://schemas.openxmlformats.org/officeDocument/2006/relationships/image" Target="../media/image9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6.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tags" Target="../tags/tag9.xml"/><Relationship Id="rId3" Type="http://schemas.openxmlformats.org/officeDocument/2006/relationships/image" Target="../media/image98.png"/><Relationship Id="rId2" Type="http://schemas.openxmlformats.org/officeDocument/2006/relationships/tags" Target="../tags/tag8.xml"/><Relationship Id="rId1" Type="http://schemas.openxmlformats.org/officeDocument/2006/relationships/image" Target="../media/image9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01.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microsoft.com/office/2007/relationships/hdphoto" Target="../media/image14.wdp"/><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image" Target="../media/image10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3.tiff"/></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4.wdp"/><Relationship Id="rId4" Type="http://schemas.openxmlformats.org/officeDocument/2006/relationships/image" Target="../media/image13.jpeg"/><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5.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7.jpeg"/><Relationship Id="rId1" Type="http://schemas.openxmlformats.org/officeDocument/2006/relationships/image" Target="../media/image116.jpe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hdphoto" Target="../media/image14.wdp"/><Relationship Id="rId4" Type="http://schemas.openxmlformats.org/officeDocument/2006/relationships/image" Target="../media/image13.jpeg"/><Relationship Id="rId3" Type="http://schemas.openxmlformats.org/officeDocument/2006/relationships/image" Target="../media/image119.jpeg"/><Relationship Id="rId2" Type="http://schemas.openxmlformats.org/officeDocument/2006/relationships/image" Target="../media/image15.jpeg"/><Relationship Id="rId1" Type="http://schemas.openxmlformats.org/officeDocument/2006/relationships/image" Target="../media/image118.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image" Target="../media/image120.jpe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hdphoto" Target="../media/image14.wdp"/><Relationship Id="rId4" Type="http://schemas.openxmlformats.org/officeDocument/2006/relationships/image" Target="../media/image13.jpeg"/><Relationship Id="rId3" Type="http://schemas.openxmlformats.org/officeDocument/2006/relationships/image" Target="../media/image126.png"/><Relationship Id="rId2" Type="http://schemas.openxmlformats.org/officeDocument/2006/relationships/image" Target="../media/image15.jpeg"/><Relationship Id="rId1"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jpeg"/></Relationships>
</file>

<file path=ppt/slides/_rels/slide6.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jpe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png"/><Relationship Id="rId20" Type="http://schemas.openxmlformats.org/officeDocument/2006/relationships/slideLayout" Target="../slideLayouts/slideLayout2.xml"/><Relationship Id="rId2" Type="http://schemas.openxmlformats.org/officeDocument/2006/relationships/image" Target="../media/image27.png"/><Relationship Id="rId19" Type="http://schemas.openxmlformats.org/officeDocument/2006/relationships/image" Target="../media/image44.png"/><Relationship Id="rId18" Type="http://schemas.openxmlformats.org/officeDocument/2006/relationships/image" Target="../media/image43.jpeg"/><Relationship Id="rId17" Type="http://schemas.openxmlformats.org/officeDocument/2006/relationships/image" Target="../media/image42.jpeg"/><Relationship Id="rId16" Type="http://schemas.openxmlformats.org/officeDocument/2006/relationships/image" Target="../media/image41.png"/><Relationship Id="rId15" Type="http://schemas.openxmlformats.org/officeDocument/2006/relationships/image" Target="../media/image40.jpeg"/><Relationship Id="rId14" Type="http://schemas.openxmlformats.org/officeDocument/2006/relationships/image" Target="../media/image39.jpeg"/><Relationship Id="rId13" Type="http://schemas.openxmlformats.org/officeDocument/2006/relationships/image" Target="../media/image38.png"/><Relationship Id="rId12" Type="http://schemas.openxmlformats.org/officeDocument/2006/relationships/image" Target="../media/image37.png"/><Relationship Id="rId11" Type="http://schemas.openxmlformats.org/officeDocument/2006/relationships/image" Target="../media/image36.jpeg"/><Relationship Id="rId10" Type="http://schemas.openxmlformats.org/officeDocument/2006/relationships/image" Target="../media/image35.jpeg"/><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l="19234" t="5476" r="1" b="8812"/>
          <a:stretch>
            <a:fillRect/>
          </a:stretch>
        </p:blipFill>
        <p:spPr>
          <a:xfrm>
            <a:off x="559435" y="0"/>
            <a:ext cx="10352405" cy="6182360"/>
          </a:xfrm>
          <a:prstGeom prst="rect">
            <a:avLst/>
          </a:prstGeom>
        </p:spPr>
      </p:pic>
      <p:sp>
        <p:nvSpPr>
          <p:cNvPr id="4" name="TextBox 3"/>
          <p:cNvSpPr txBox="1"/>
          <p:nvPr/>
        </p:nvSpPr>
        <p:spPr>
          <a:xfrm>
            <a:off x="7106371" y="2233073"/>
            <a:ext cx="1965960" cy="420370"/>
          </a:xfrm>
          <a:prstGeom prst="rect">
            <a:avLst/>
          </a:prstGeom>
          <a:noFill/>
        </p:spPr>
        <p:txBody>
          <a:bodyPr wrap="none" rtlCol="0">
            <a:spAutoFit/>
          </a:bodyPr>
          <a:lstStyle/>
          <a:p>
            <a:pPr algn="r"/>
            <a:r>
              <a:rPr lang="en-US" altLang="zh-CN" sz="2135" b="1" dirty="0">
                <a:solidFill>
                  <a:schemeClr val="tx1">
                    <a:lumMod val="65000"/>
                    <a:lumOff val="35000"/>
                  </a:schemeClr>
                </a:solidFill>
                <a:latin typeface="经典粗宋简" pitchFamily="49" charset="-122"/>
                <a:ea typeface="经典粗宋简" pitchFamily="49" charset="-122"/>
                <a:cs typeface="经典粗宋简" pitchFamily="49" charset="-122"/>
              </a:rPr>
              <a:t>Introduction </a:t>
            </a:r>
            <a:endParaRPr lang="zh-CN" altLang="en-US" sz="2135" b="1" dirty="0">
              <a:solidFill>
                <a:schemeClr val="tx1">
                  <a:lumMod val="65000"/>
                  <a:lumOff val="35000"/>
                </a:schemeClr>
              </a:solidFill>
              <a:latin typeface="经典粗宋简" pitchFamily="49" charset="-122"/>
              <a:ea typeface="经典粗宋简" pitchFamily="49" charset="-122"/>
              <a:cs typeface="经典粗宋简" pitchFamily="49" charset="-122"/>
            </a:endParaRPr>
          </a:p>
        </p:txBody>
      </p:sp>
      <p:grpSp>
        <p:nvGrpSpPr>
          <p:cNvPr id="6" name="组合 5"/>
          <p:cNvGrpSpPr/>
          <p:nvPr/>
        </p:nvGrpSpPr>
        <p:grpSpPr>
          <a:xfrm>
            <a:off x="808920" y="5637245"/>
            <a:ext cx="7133591" cy="850900"/>
            <a:chOff x="606690" y="4227934"/>
            <a:chExt cx="5350193" cy="638175"/>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74684" t="8783" r="13924" b="86185"/>
            <a:stretch>
              <a:fillRect/>
            </a:stretch>
          </p:blipFill>
          <p:spPr>
            <a:xfrm>
              <a:off x="683568" y="4278814"/>
              <a:ext cx="719296" cy="175828"/>
            </a:xfrm>
            <a:prstGeom prst="rect">
              <a:avLst/>
            </a:prstGeom>
          </p:spPr>
        </p:pic>
        <p:sp>
          <p:nvSpPr>
            <p:cNvPr id="8" name="TextBox 7"/>
            <p:cNvSpPr txBox="1"/>
            <p:nvPr/>
          </p:nvSpPr>
          <p:spPr>
            <a:xfrm>
              <a:off x="606690" y="4227934"/>
              <a:ext cx="5350193" cy="638175"/>
            </a:xfrm>
            <a:prstGeom prst="rect">
              <a:avLst/>
            </a:prstGeom>
            <a:noFill/>
          </p:spPr>
          <p:txBody>
            <a:bodyPr wrap="none" rtlCol="0">
              <a:spAutoFit/>
            </a:bodyPr>
            <a:lstStyle/>
            <a:p>
              <a:r>
                <a:rPr lang="zh-CN" altLang="en-US" sz="1335" b="1" dirty="0">
                  <a:latin typeface="微软雅黑" panose="020B0503020204020204" pitchFamily="34" charset="-122"/>
                  <a:ea typeface="微软雅黑" panose="020B0503020204020204" pitchFamily="34" charset="-122"/>
                </a:rPr>
                <a:t>                   </a:t>
              </a:r>
              <a:r>
                <a:rPr lang="en-US" altLang="zh-CN" sz="1335" b="1" dirty="0">
                  <a:solidFill>
                    <a:schemeClr val="tx2"/>
                  </a:solidFill>
                  <a:latin typeface="微软雅黑" panose="020B0503020204020204" pitchFamily="34" charset="-122"/>
                  <a:ea typeface="微软雅黑" panose="020B0503020204020204" pitchFamily="34" charset="-122"/>
                </a:rPr>
                <a:t>Energy, Chemical and Food Equipment Segment in CIMC</a:t>
              </a:r>
              <a:endParaRPr lang="en-US" altLang="zh-CN" sz="1335" b="1" dirty="0">
                <a:solidFill>
                  <a:schemeClr val="tx2"/>
                </a:solidFill>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Website: </a:t>
              </a:r>
              <a:r>
                <a:rPr lang="en-US" altLang="zh-CN" sz="1200" u="sng" dirty="0">
                  <a:latin typeface="微软雅黑" panose="020B0503020204020204" pitchFamily="34" charset="-122"/>
                  <a:ea typeface="微软雅黑" panose="020B0503020204020204" pitchFamily="34" charset="-122"/>
                  <a:hlinkClick r:id="rId3"/>
                </a:rPr>
                <a:t>http://www.enricgroup.com</a:t>
              </a:r>
              <a:r>
                <a:rPr lang="en-US" altLang="zh-CN" sz="1200" u="sng" dirty="0">
                  <a:latin typeface="微软雅黑" panose="020B0503020204020204" pitchFamily="34" charset="-122"/>
                  <a:ea typeface="微软雅黑" panose="020B0503020204020204" pitchFamily="34" charset="-122"/>
                </a:rPr>
                <a:t> </a:t>
              </a:r>
              <a:endParaRPr lang="en-US" altLang="zh-CN" sz="1200" u="sng"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Tel:</a:t>
              </a:r>
              <a:r>
                <a:rPr lang="zh-CN" altLang="zh-CN" sz="1200" dirty="0"/>
                <a:t>（</a:t>
              </a:r>
              <a:r>
                <a:rPr lang="en-US" altLang="zh-CN" sz="1200" dirty="0"/>
                <a:t>+86</a:t>
              </a:r>
              <a:r>
                <a:rPr lang="zh-CN" altLang="zh-CN" sz="1200" dirty="0"/>
                <a:t>）</a:t>
              </a:r>
              <a:r>
                <a:rPr lang="en-US" altLang="zh-CN" sz="1200" dirty="0"/>
                <a:t>-755-26691130</a:t>
              </a:r>
              <a:endParaRPr lang="en-US" altLang="zh-CN" sz="1200" dirty="0">
                <a:latin typeface="微软雅黑" panose="020B0503020204020204" pitchFamily="34" charset="-122"/>
                <a:ea typeface="微软雅黑" panose="020B0503020204020204" pitchFamily="34" charset="-122"/>
              </a:endParaRPr>
            </a:p>
            <a:p>
              <a:r>
                <a:rPr lang="en-US" altLang="zh-CN" sz="1200" dirty="0"/>
                <a:t>Add</a:t>
              </a:r>
              <a:r>
                <a:rPr lang="zh-CN" altLang="zh-CN" sz="1200" dirty="0"/>
                <a:t>：</a:t>
              </a:r>
              <a:r>
                <a:rPr lang="en-US" altLang="zh-CN" sz="1200" dirty="0"/>
                <a:t> CIMC R&amp;D Center,No.2 </a:t>
              </a:r>
              <a:r>
                <a:rPr lang="en-US" altLang="zh-CN" sz="1200" dirty="0" err="1"/>
                <a:t>Gangwan</a:t>
              </a:r>
              <a:r>
                <a:rPr lang="en-US" altLang="zh-CN" sz="1200" dirty="0"/>
                <a:t> </a:t>
              </a:r>
              <a:r>
                <a:rPr lang="en-US" altLang="zh-CN" sz="1200" dirty="0" err="1"/>
                <a:t>Avenue,Shekou</a:t>
              </a:r>
              <a:r>
                <a:rPr lang="en-US" altLang="zh-CN" sz="1200" dirty="0"/>
                <a:t> Industrial </a:t>
              </a:r>
              <a:r>
                <a:rPr lang="en-US" altLang="zh-CN" sz="1200" dirty="0" err="1"/>
                <a:t>Zone.Shenzhen,GuangDong,P.R.C</a:t>
              </a:r>
              <a:r>
                <a:rPr lang="en-US" altLang="zh-CN" sz="1200" dirty="0"/>
                <a:t> </a:t>
              </a:r>
              <a:r>
                <a:rPr lang="zh-CN" altLang="zh-CN" sz="1200" dirty="0"/>
                <a:t>（</a:t>
              </a:r>
              <a:r>
                <a:rPr lang="en-US" altLang="zh-CN" sz="1200" dirty="0"/>
                <a:t>518067</a:t>
              </a:r>
              <a:r>
                <a:rPr lang="zh-CN" altLang="zh-CN" sz="1200" dirty="0"/>
                <a:t>）</a:t>
              </a:r>
              <a:endParaRPr lang="zh-CN" altLang="zh-CN" sz="1200" dirty="0"/>
            </a:p>
          </p:txBody>
        </p:sp>
      </p:grpSp>
      <p:pic>
        <p:nvPicPr>
          <p:cNvPr id="3" name="图片 2"/>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132256" y="2796129"/>
            <a:ext cx="4184843" cy="4872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167777" y="605140"/>
            <a:ext cx="9518946" cy="461665"/>
          </a:xfrm>
          <a:prstGeom prst="rect">
            <a:avLst/>
          </a:prstGeom>
          <a:solidFill>
            <a:srgbClr val="E46C0A"/>
          </a:solidFill>
        </p:spPr>
        <p:txBody>
          <a:bodyPr wrap="square" rtlCol="0">
            <a:spAutoFit/>
          </a:bodyPr>
          <a:lstStyle/>
          <a:p>
            <a:r>
              <a:rPr lang="en-US" altLang="zh-CN"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INTERNATIONAL CERTIFICATES</a:t>
            </a:r>
            <a:endParaRPr lang="zh-CN" altLang="en-US" sz="2400" b="1" dirty="0">
              <a:solidFill>
                <a:schemeClr val="bg1"/>
              </a:solidFill>
              <a:latin typeface="Segoe UI" panose="020B0502040204020203" pitchFamily="34" charset="0"/>
              <a:cs typeface="Segoe UI" panose="020B0502040204020203" pitchFamily="34" charset="0"/>
            </a:endParaRPr>
          </a:p>
        </p:txBody>
      </p:sp>
      <p:grpSp>
        <p:nvGrpSpPr>
          <p:cNvPr id="18" name="组合 17"/>
          <p:cNvGrpSpPr/>
          <p:nvPr/>
        </p:nvGrpSpPr>
        <p:grpSpPr>
          <a:xfrm>
            <a:off x="-4923" y="-5172"/>
            <a:ext cx="12196923" cy="584775"/>
            <a:chOff x="-4923" y="-5172"/>
            <a:chExt cx="12196923" cy="584775"/>
          </a:xfrm>
        </p:grpSpPr>
        <p:sp>
          <p:nvSpPr>
            <p:cNvPr id="19" name="矩形 18"/>
            <p:cNvSpPr/>
            <p:nvPr/>
          </p:nvSpPr>
          <p:spPr>
            <a:xfrm>
              <a:off x="1620789" y="-5172"/>
              <a:ext cx="10571211"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WHO WE ARE</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矩形 19"/>
            <p:cNvSpPr/>
            <p:nvPr/>
          </p:nvSpPr>
          <p:spPr>
            <a:xfrm>
              <a:off x="-4923" y="-5172"/>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6" name="文本框 15"/>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grpSp>
        <p:nvGrpSpPr>
          <p:cNvPr id="11" name="组合 10"/>
          <p:cNvGrpSpPr/>
          <p:nvPr/>
        </p:nvGrpSpPr>
        <p:grpSpPr bwMode="auto">
          <a:xfrm>
            <a:off x="1968811" y="1191914"/>
            <a:ext cx="7987235" cy="5631835"/>
            <a:chOff x="1546953" y="1179721"/>
            <a:chExt cx="6143133" cy="3979956"/>
          </a:xfrm>
        </p:grpSpPr>
        <p:sp>
          <p:nvSpPr>
            <p:cNvPr id="21" name="矩形 32"/>
            <p:cNvSpPr>
              <a:spLocks noChangeArrowheads="1"/>
            </p:cNvSpPr>
            <p:nvPr/>
          </p:nvSpPr>
          <p:spPr bwMode="auto">
            <a:xfrm>
              <a:off x="1546953" y="4839948"/>
              <a:ext cx="6143133" cy="31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buClr>
                  <a:srgbClr val="990000"/>
                </a:buClr>
              </a:pPr>
              <a:r>
                <a:rPr kumimoji="1" lang="en-US" altLang="zh-CN" b="1" dirty="0">
                  <a:solidFill>
                    <a:srgbClr val="5F5F5F"/>
                  </a:solidFill>
                  <a:latin typeface="Calibri" panose="020F0502020204030204" charset="0"/>
                  <a:ea typeface="楷体_GB2312" pitchFamily="49" charset="-122"/>
                </a:rPr>
                <a:t>TUV </a:t>
              </a:r>
              <a:r>
                <a:rPr kumimoji="1" lang="en-US" altLang="zh-CN" b="1" dirty="0" err="1">
                  <a:solidFill>
                    <a:srgbClr val="5F5F5F"/>
                  </a:solidFill>
                  <a:latin typeface="Calibri" panose="020F0502020204030204" charset="0"/>
                  <a:ea typeface="楷体_GB2312" pitchFamily="49" charset="-122"/>
                </a:rPr>
                <a:t>Rheinland</a:t>
              </a:r>
              <a:r>
                <a:rPr kumimoji="1" lang="en-US" altLang="zh-CN" b="1" dirty="0">
                  <a:solidFill>
                    <a:srgbClr val="5F5F5F"/>
                  </a:solidFill>
                  <a:latin typeface="Calibri" panose="020F0502020204030204" charset="0"/>
                  <a:ea typeface="楷体_GB2312" pitchFamily="49" charset="-122"/>
                </a:rPr>
                <a:t> Group</a:t>
              </a:r>
              <a:r>
                <a:rPr kumimoji="1" lang="zh-CN" altLang="en-US" b="1" dirty="0">
                  <a:solidFill>
                    <a:srgbClr val="5F5F5F"/>
                  </a:solidFill>
                  <a:latin typeface="Calibri" panose="020F0502020204030204" charset="0"/>
                  <a:ea typeface="楷体_GB2312" pitchFamily="49" charset="-122"/>
                </a:rPr>
                <a:t> </a:t>
              </a:r>
              <a:r>
                <a:rPr kumimoji="1" lang="en-US" altLang="zh-CN" b="1" dirty="0">
                  <a:solidFill>
                    <a:srgbClr val="5F5F5F"/>
                  </a:solidFill>
                  <a:latin typeface="Calibri" panose="020F0502020204030204" charset="0"/>
                  <a:ea typeface="楷体_GB2312" pitchFamily="49" charset="-122"/>
                </a:rPr>
                <a:t>ISO11120</a:t>
              </a:r>
              <a:r>
                <a:rPr kumimoji="1" lang="zh-CN" altLang="en-US" b="1" dirty="0">
                  <a:solidFill>
                    <a:srgbClr val="5F5F5F"/>
                  </a:solidFill>
                  <a:latin typeface="Calibri" panose="020F0502020204030204" charset="0"/>
                  <a:ea typeface="楷体_GB2312" pitchFamily="49" charset="-122"/>
                </a:rPr>
                <a:t> </a:t>
              </a:r>
              <a:r>
                <a:rPr kumimoji="1" lang="en-US" altLang="zh-CN" b="1" dirty="0">
                  <a:solidFill>
                    <a:srgbClr val="5F5F5F"/>
                  </a:solidFill>
                  <a:latin typeface="Calibri" panose="020F0502020204030204" charset="0"/>
                  <a:ea typeface="楷体_GB2312" pitchFamily="49" charset="-122"/>
                </a:rPr>
                <a:t>TPED</a:t>
              </a:r>
              <a:r>
                <a:rPr kumimoji="1" lang="zh-CN" altLang="en-US" b="1" dirty="0">
                  <a:solidFill>
                    <a:srgbClr val="5F5F5F"/>
                  </a:solidFill>
                  <a:latin typeface="Calibri" panose="020F0502020204030204" charset="0"/>
                  <a:ea typeface="楷体_GB2312" pitchFamily="49" charset="-122"/>
                </a:rPr>
                <a:t> </a:t>
              </a:r>
              <a:r>
                <a:rPr kumimoji="1" lang="en-US" altLang="zh-CN" b="1" dirty="0">
                  <a:solidFill>
                    <a:srgbClr val="5F5F5F"/>
                  </a:solidFill>
                  <a:latin typeface="Calibri" panose="020F0502020204030204" charset="0"/>
                  <a:ea typeface="楷体_GB2312" pitchFamily="49" charset="-122"/>
                </a:rPr>
                <a:t>Certificate</a:t>
              </a:r>
              <a:endParaRPr kumimoji="1" lang="zh-CN" altLang="en-US" b="1" dirty="0">
                <a:solidFill>
                  <a:srgbClr val="5F5F5F"/>
                </a:solidFill>
                <a:latin typeface="Calibri" panose="020F0502020204030204" charset="0"/>
                <a:ea typeface="楷体_GB2312" pitchFamily="49" charset="-122"/>
              </a:endParaRPr>
            </a:p>
          </p:txBody>
        </p:sp>
        <p:pic>
          <p:nvPicPr>
            <p:cNvPr id="22" name="Picture 2"/>
            <p:cNvPicPr>
              <a:picLocks noChangeAspect="1" noChangeArrowheads="1"/>
            </p:cNvPicPr>
            <p:nvPr/>
          </p:nvPicPr>
          <p:blipFill>
            <a:blip r:embed="rId1"/>
            <a:srcRect/>
            <a:stretch>
              <a:fillRect/>
            </a:stretch>
          </p:blipFill>
          <p:spPr bwMode="auto">
            <a:xfrm>
              <a:off x="1546953" y="1179721"/>
              <a:ext cx="2650913" cy="3522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2"/>
            <a:srcRect/>
            <a:stretch>
              <a:fillRect/>
            </a:stretch>
          </p:blipFill>
          <p:spPr bwMode="auto">
            <a:xfrm>
              <a:off x="5004251" y="1179721"/>
              <a:ext cx="2650913" cy="3522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622" t="22766" r="-622" b="30069"/>
          <a:stretch>
            <a:fillRect/>
          </a:stretch>
        </p:blipFill>
        <p:spPr bwMode="auto">
          <a:xfrm>
            <a:off x="-15988" y="-19149"/>
            <a:ext cx="12289365" cy="687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11424" y="1483235"/>
            <a:ext cx="7499350" cy="666115"/>
          </a:xfrm>
          <a:prstGeom prst="rect">
            <a:avLst/>
          </a:prstGeom>
          <a:noFill/>
        </p:spPr>
        <p:txBody>
          <a:bodyPr wrap="none" rtlCol="0">
            <a:spAutoFit/>
          </a:bodyPr>
          <a:lstStyle/>
          <a:p>
            <a:r>
              <a:rPr lang="en-US" altLang="zh-CN" sz="3735" b="1" dirty="0">
                <a:ln>
                  <a:solidFill>
                    <a:schemeClr val="bg1"/>
                  </a:solidFill>
                </a:ln>
                <a:solidFill>
                  <a:schemeClr val="accent6">
                    <a:lumMod val="75000"/>
                  </a:schemeClr>
                </a:solidFill>
                <a:latin typeface="微软雅黑" panose="020B0503020204020204" pitchFamily="34" charset="-122"/>
                <a:ea typeface="微软雅黑" panose="020B0503020204020204" pitchFamily="34" charset="-122"/>
              </a:rPr>
              <a:t>Key Equipment Manufacturing</a:t>
            </a:r>
            <a:endParaRPr lang="en-US" altLang="zh-CN" sz="3735" b="1" dirty="0">
              <a:ln>
                <a:solidFill>
                  <a:schemeClr val="bg1"/>
                </a:solidFill>
              </a:ln>
              <a:solidFill>
                <a:schemeClr val="accent6">
                  <a:lumMod val="7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15988" y="2372883"/>
            <a:ext cx="12228076" cy="259228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TextBox 1"/>
          <p:cNvSpPr txBox="1"/>
          <p:nvPr/>
        </p:nvSpPr>
        <p:spPr>
          <a:xfrm>
            <a:off x="845072" y="2372883"/>
            <a:ext cx="10627527" cy="2394585"/>
          </a:xfrm>
          <a:prstGeom prst="rect">
            <a:avLst/>
          </a:prstGeom>
          <a:noFill/>
        </p:spPr>
        <p:txBody>
          <a:bodyPr wrap="square" rtlCol="0">
            <a:spAutoFit/>
          </a:bodyPr>
          <a:lstStyle/>
          <a:p>
            <a:r>
              <a:rPr lang="en-US" altLang="zh-CN" sz="2665" dirty="0" err="1">
                <a:solidFill>
                  <a:schemeClr val="tx2"/>
                </a:solidFill>
                <a:latin typeface="方正大黑简体" pitchFamily="65" charset="-122"/>
                <a:ea typeface="方正大黑简体" pitchFamily="65" charset="-122"/>
              </a:rPr>
              <a:t>Tanks•Trucks•Cylinders•Stations</a:t>
            </a:r>
            <a:endParaRPr lang="en-US" altLang="zh-CN" sz="2665" dirty="0">
              <a:solidFill>
                <a:schemeClr val="tx2"/>
              </a:solidFill>
              <a:latin typeface="方正大黑简体" pitchFamily="65" charset="-122"/>
              <a:ea typeface="方正大黑简体" pitchFamily="65" charset="-122"/>
            </a:endParaRPr>
          </a:p>
          <a:p>
            <a:endParaRPr lang="en-US" altLang="zh-CN" sz="1600" dirty="0">
              <a:latin typeface="微软雅黑" panose="020B0503020204020204" pitchFamily="34" charset="-122"/>
              <a:ea typeface="微软雅黑" panose="020B0503020204020204" pitchFamily="34" charset="-122"/>
            </a:endParaRPr>
          </a:p>
          <a:p>
            <a:r>
              <a:rPr lang="en-US" altLang="zh-CN" sz="1335" dirty="0">
                <a:latin typeface="微软雅黑" panose="020B0503020204020204" pitchFamily="34" charset="-122"/>
                <a:ea typeface="微软雅黑" panose="020B0503020204020204" pitchFamily="34" charset="-122"/>
              </a:rPr>
              <a:t>We provide core storage, transportation and core processing equipment for energy, chemical and food industries. We hold design and manufacturing licenses for A1, A2, A3, C2 and C3, as well as SAD pressure-vessel-analysis design license, ASME "U", "U2" and "T" authorized seals and DOT, the EU PED, TPED, CE certificates and has passed certification from the British LR, the French BV, CCS China and our s products comply with ISO and ASME, GB and other international and domestic standards and norms.</a:t>
            </a:r>
            <a:endParaRPr lang="en-US" altLang="zh-CN" sz="1335" dirty="0">
              <a:latin typeface="微软雅黑" panose="020B0503020204020204" pitchFamily="34" charset="-122"/>
              <a:ea typeface="微软雅黑" panose="020B0503020204020204" pitchFamily="34" charset="-122"/>
            </a:endParaRPr>
          </a:p>
          <a:p>
            <a:endParaRPr lang="en-US" altLang="zh-CN" sz="1335" dirty="0">
              <a:latin typeface="微软雅黑" panose="020B0503020204020204" pitchFamily="34" charset="-122"/>
              <a:ea typeface="微软雅黑" panose="020B0503020204020204" pitchFamily="34" charset="-122"/>
            </a:endParaRPr>
          </a:p>
          <a:p>
            <a:r>
              <a:rPr lang="en-US" altLang="zh-CN" sz="1335" dirty="0">
                <a:latin typeface="微软雅黑" panose="020B0503020204020204" pitchFamily="34" charset="-122"/>
                <a:ea typeface="微软雅黑" panose="020B0503020204020204" pitchFamily="34" charset="-122"/>
              </a:rPr>
              <a:t>We can provide high quality standardized or customized equipment for global customers, and also deliver high quality after-sales service anytime and anywhere. And we are committed to creating the mainstream products with global competitiveness.</a:t>
            </a:r>
            <a:endParaRPr lang="zh-CN" altLang="en-US" sz="1335"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8420306" y="116632"/>
            <a:ext cx="3011170" cy="584835"/>
          </a:xfrm>
          <a:prstGeom prst="rect">
            <a:avLst/>
          </a:prstGeom>
        </p:spPr>
        <p:txBody>
          <a:bodyPr wrap="none">
            <a:spAutoFit/>
          </a:bodyPr>
          <a:lstStyle/>
          <a:p>
            <a:pPr algn="just">
              <a:lnSpc>
                <a:spcPct val="150000"/>
              </a:lnSpc>
            </a:pPr>
            <a:r>
              <a:rPr lang="en-US" altLang="zh-CN" sz="2135" dirty="0">
                <a:solidFill>
                  <a:schemeClr val="tx1">
                    <a:lumMod val="50000"/>
                    <a:lumOff val="50000"/>
                  </a:schemeClr>
                </a:solidFill>
                <a:latin typeface="微软雅黑" panose="020B0503020204020204" pitchFamily="34" charset="-122"/>
                <a:ea typeface="微软雅黑" panose="020B0503020204020204" pitchFamily="34" charset="-122"/>
              </a:rPr>
              <a:t>Business Recommend</a:t>
            </a:r>
            <a:endParaRPr lang="en-US" altLang="zh-CN"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054" name="Picture 6" descr="C:\Users\00011332\AppData\Roaming\Tencent\Users\458663586\QQ\WinTemp\RichOle\M~N[G$8(E5PZW3(5~@L(%)Y.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82600" cy="77152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C:\Users\00011332\AppData\Roaming\Tencent\Users\458663586\QQ\WinTemp\RichOle\$ONNY}JTJ@FK1O4Dm1EFU.jpg"/>
          <p:cNvSpPr>
            <a:spLocks noChangeAspect="1" noChangeArrowheads="1"/>
          </p:cNvSpPr>
          <p:nvPr/>
        </p:nvSpPr>
        <p:spPr bwMode="auto">
          <a:xfrm>
            <a:off x="0" y="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zh-CN" altLang="en-US" sz="2400"/>
          </a:p>
        </p:txBody>
      </p:sp>
      <p:sp>
        <p:nvSpPr>
          <p:cNvPr id="7" name="AutoShape 3" descr="C:\Users\00011332\AppData\Roaming\Tencent\Users\458663586\QQ\WinTemp\RichOle\$ONNY}JTJ@FK1O4Dm1EFU.jpg"/>
          <p:cNvSpPr>
            <a:spLocks noChangeAspect="1" noChangeArrowheads="1"/>
          </p:cNvSpPr>
          <p:nvPr/>
        </p:nvSpPr>
        <p:spPr bwMode="auto">
          <a:xfrm>
            <a:off x="203200" y="15240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zh-CN" altLang="en-US" sz="2400"/>
          </a:p>
        </p:txBody>
      </p:sp>
      <p:sp>
        <p:nvSpPr>
          <p:cNvPr id="9" name="AutoShape 4" descr="C:\Users\00011332\AppData\Roaming\Tencent\Users\458663586\QQ\WinTemp\RichOle\$ONNY}JTJ@FK1O4Dm1EFU.jpg"/>
          <p:cNvSpPr>
            <a:spLocks noChangeAspect="1" noChangeArrowheads="1"/>
          </p:cNvSpPr>
          <p:nvPr/>
        </p:nvSpPr>
        <p:spPr bwMode="auto">
          <a:xfrm>
            <a:off x="406400" y="30480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zh-CN" altLang="en-US" sz="2400"/>
          </a:p>
        </p:txBody>
      </p:sp>
      <p:sp>
        <p:nvSpPr>
          <p:cNvPr id="10" name="AutoShape 5" descr="C:\Users\00011332\AppData\Roaming\Tencent\Users\458663586\QQ\WinTemp\RichOle\$ONNY}JTJ@FK1O4Dm1EFU.jpg"/>
          <p:cNvSpPr>
            <a:spLocks noChangeAspect="1" noChangeArrowheads="1"/>
          </p:cNvSpPr>
          <p:nvPr/>
        </p:nvSpPr>
        <p:spPr bwMode="auto">
          <a:xfrm>
            <a:off x="609600" y="45720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zh-CN" altLang="en-US" sz="2400"/>
          </a:p>
        </p:txBody>
      </p:sp>
      <p:sp>
        <p:nvSpPr>
          <p:cNvPr id="11" name="AutoShape 6" descr="C:\Users\00011332\AppData\Roaming\Tencent\Users\458663586\QQ\WinTemp\RichOle\$ONNY}JTJ@FK1O4Dm1EFU.jpg"/>
          <p:cNvSpPr>
            <a:spLocks noChangeAspect="1" noChangeArrowheads="1"/>
          </p:cNvSpPr>
          <p:nvPr/>
        </p:nvSpPr>
        <p:spPr bwMode="auto">
          <a:xfrm>
            <a:off x="812800" y="60960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zh-CN" altLang="en-US" sz="2400"/>
          </a:p>
        </p:txBody>
      </p:sp>
      <p:cxnSp>
        <p:nvCxnSpPr>
          <p:cNvPr id="26" name="直接连接符 25"/>
          <p:cNvCxnSpPr/>
          <p:nvPr/>
        </p:nvCxnSpPr>
        <p:spPr>
          <a:xfrm>
            <a:off x="3695733" y="768479"/>
            <a:ext cx="7680855" cy="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1" r="37298" b="3899"/>
          <a:stretch>
            <a:fillRect/>
          </a:stretch>
        </p:blipFill>
        <p:spPr>
          <a:xfrm>
            <a:off x="6672067" y="316703"/>
            <a:ext cx="1632179" cy="252397"/>
          </a:xfrm>
          <a:prstGeom prst="rect">
            <a:avLst/>
          </a:prstGeom>
        </p:spPr>
      </p:pic>
      <p:grpSp>
        <p:nvGrpSpPr>
          <p:cNvPr id="3" name="组合 2"/>
          <p:cNvGrpSpPr/>
          <p:nvPr/>
        </p:nvGrpSpPr>
        <p:grpSpPr>
          <a:xfrm>
            <a:off x="-12752" y="1046540"/>
            <a:ext cx="14617144" cy="5811460"/>
            <a:chOff x="-9564" y="784905"/>
            <a:chExt cx="10962858" cy="4358595"/>
          </a:xfrm>
        </p:grpSpPr>
        <p:grpSp>
          <p:nvGrpSpPr>
            <p:cNvPr id="15" name="组合 14"/>
            <p:cNvGrpSpPr/>
            <p:nvPr/>
          </p:nvGrpSpPr>
          <p:grpSpPr>
            <a:xfrm>
              <a:off x="-9564" y="784905"/>
              <a:ext cx="9153564" cy="4358595"/>
              <a:chOff x="-9564" y="1046540"/>
              <a:chExt cx="9153564" cy="5811460"/>
            </a:xfrm>
          </p:grpSpPr>
          <p:grpSp>
            <p:nvGrpSpPr>
              <p:cNvPr id="14" name="组合 13"/>
              <p:cNvGrpSpPr/>
              <p:nvPr/>
            </p:nvGrpSpPr>
            <p:grpSpPr>
              <a:xfrm>
                <a:off x="-9564" y="1254948"/>
                <a:ext cx="9153564" cy="5603052"/>
                <a:chOff x="-9564" y="1254948"/>
                <a:chExt cx="9153564" cy="5603052"/>
              </a:xfrm>
            </p:grpSpPr>
            <p:pic>
              <p:nvPicPr>
                <p:cNvPr id="205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980" t="7793"/>
                <a:stretch>
                  <a:fillRect/>
                </a:stretch>
              </p:blipFill>
              <p:spPr bwMode="auto">
                <a:xfrm>
                  <a:off x="-9564" y="1254948"/>
                  <a:ext cx="9153564" cy="560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0" y="6597352"/>
                  <a:ext cx="304800" cy="26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矩形 26"/>
                <p:cNvSpPr/>
                <p:nvPr/>
              </p:nvSpPr>
              <p:spPr>
                <a:xfrm>
                  <a:off x="8731696" y="6552728"/>
                  <a:ext cx="304800" cy="26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2" name="TextBox 21"/>
              <p:cNvSpPr txBox="1"/>
              <p:nvPr/>
            </p:nvSpPr>
            <p:spPr>
              <a:xfrm>
                <a:off x="361950" y="3779744"/>
                <a:ext cx="2481858" cy="2881630"/>
              </a:xfrm>
              <a:prstGeom prst="rect">
                <a:avLst/>
              </a:prstGeom>
              <a:solidFill>
                <a:schemeClr val="bg1"/>
              </a:solidFill>
            </p:spPr>
            <p:txBody>
              <a:bodyPr wrap="square" rtlCol="0">
                <a:spAutoFit/>
              </a:bodyPr>
              <a:lstStyle/>
              <a:p>
                <a:r>
                  <a:rPr lang="en-US" altLang="zh-CN" sz="1865" dirty="0">
                    <a:solidFill>
                      <a:schemeClr val="tx1">
                        <a:lumMod val="50000"/>
                        <a:lumOff val="50000"/>
                      </a:schemeClr>
                    </a:solidFill>
                    <a:latin typeface="方正大黑简体" pitchFamily="65" charset="-122"/>
                    <a:ea typeface="方正大黑简体" pitchFamily="65" charset="-122"/>
                  </a:rPr>
                  <a:t>High Pressure Gas Collection Tube Bundles</a:t>
                </a:r>
                <a:r>
                  <a:rPr lang="zh-CN" altLang="en-US" sz="1335" dirty="0">
                    <a:solidFill>
                      <a:schemeClr val="tx1">
                        <a:lumMod val="50000"/>
                        <a:lumOff val="50000"/>
                      </a:schemeClr>
                    </a:solidFill>
                    <a:latin typeface="+mn-ea"/>
                  </a:rPr>
                  <a:t>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The products conform to the requirements of the ISO668 international container standard size and have passed authentication of DOT, KGS, TC, ABS, BV, TPED; the invention patent CNG - type 2 wrapped cylinder are used to make possible the lightweight and larger geometry volume. The products are mainly used in aerospace, nuclear power, electronics, etc., and have been exported to the United States, Indonesia, Thailand and other countries and regions.</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4946956" y="1046540"/>
                <a:ext cx="2010760" cy="1486535"/>
              </a:xfrm>
              <a:prstGeom prst="rect">
                <a:avLst/>
              </a:prstGeom>
              <a:solidFill>
                <a:schemeClr val="bg1"/>
              </a:solidFill>
            </p:spPr>
            <p:txBody>
              <a:bodyPr wrap="square" rtlCol="0">
                <a:spAutoFit/>
              </a:bodyPr>
              <a:lstStyle/>
              <a:p>
                <a:r>
                  <a:rPr lang="en-US" altLang="zh-CN" sz="1865" dirty="0">
                    <a:solidFill>
                      <a:schemeClr val="tx1">
                        <a:lumMod val="50000"/>
                        <a:lumOff val="50000"/>
                      </a:schemeClr>
                    </a:solidFill>
                    <a:latin typeface="方正大黑简体" pitchFamily="65" charset="-122"/>
                    <a:ea typeface="方正大黑简体" pitchFamily="65" charset="-122"/>
                  </a:rPr>
                  <a:t>Tank Container</a:t>
                </a:r>
                <a:endParaRPr lang="en-US" altLang="zh-CN" sz="1865" dirty="0">
                  <a:solidFill>
                    <a:schemeClr val="tx1">
                      <a:lumMod val="50000"/>
                      <a:lumOff val="50000"/>
                    </a:schemeClr>
                  </a:solidFill>
                  <a:latin typeface="方正大黑简体" pitchFamily="65" charset="-122"/>
                  <a:ea typeface="方正大黑简体" pitchFamily="65" charset="-122"/>
                </a:endParaRPr>
              </a:p>
              <a:p>
                <a:r>
                  <a:rPr lang="en-US" altLang="zh-CN" sz="1200" b="1" dirty="0">
                    <a:solidFill>
                      <a:schemeClr val="accent6"/>
                    </a:solidFill>
                    <a:latin typeface="微软雅黑" panose="020B0503020204020204" pitchFamily="34" charset="-122"/>
                    <a:ea typeface="微软雅黑" panose="020B0503020204020204" pitchFamily="34" charset="-122"/>
                  </a:rPr>
                  <a:t>Main products:</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standard liquid tank containers, special liquid tank containers, liquefied gas tank containers, refrigerated liquid tank containers and powder tank containers.</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7092280" y="2739405"/>
                <a:ext cx="1944216" cy="1404620"/>
              </a:xfrm>
              <a:prstGeom prst="rect">
                <a:avLst/>
              </a:prstGeom>
              <a:solidFill>
                <a:schemeClr val="bg1"/>
              </a:solidFill>
            </p:spPr>
            <p:txBody>
              <a:bodyPr wrap="square" rtlCol="0">
                <a:spAutoFit/>
              </a:bodyPr>
              <a:lstStyle/>
              <a:p>
                <a:r>
                  <a:rPr lang="en-US" altLang="zh-CN" sz="1865" dirty="0">
                    <a:solidFill>
                      <a:schemeClr val="tx1">
                        <a:lumMod val="50000"/>
                        <a:lumOff val="50000"/>
                      </a:schemeClr>
                    </a:solidFill>
                    <a:latin typeface="方正大黑简体" pitchFamily="65" charset="-122"/>
                    <a:ea typeface="方正大黑简体" pitchFamily="65" charset="-122"/>
                  </a:rPr>
                  <a:t>Stainless Steel Food Storage Tank</a:t>
                </a:r>
                <a:endParaRPr lang="en-US" altLang="zh-CN" sz="1865" dirty="0">
                  <a:solidFill>
                    <a:schemeClr val="tx1">
                      <a:lumMod val="50000"/>
                      <a:lumOff val="50000"/>
                    </a:schemeClr>
                  </a:solidFill>
                  <a:latin typeface="方正大黑简体" pitchFamily="65" charset="-122"/>
                  <a:ea typeface="方正大黑简体" pitchFamily="65" charset="-122"/>
                </a:endParaRPr>
              </a:p>
              <a:p>
                <a:r>
                  <a:rPr lang="en-US" altLang="zh-CN" sz="1200" b="1" dirty="0">
                    <a:solidFill>
                      <a:schemeClr val="accent6"/>
                    </a:solidFill>
                    <a:latin typeface="微软雅黑" panose="020B0503020204020204" pitchFamily="34" charset="-122"/>
                    <a:ea typeface="微软雅黑" panose="020B0503020204020204" pitchFamily="34" charset="-122"/>
                  </a:rPr>
                  <a:t>Main </a:t>
                </a:r>
                <a:r>
                  <a:rPr lang="en-US" altLang="zh-CN" sz="1200" b="1" dirty="0" err="1">
                    <a:solidFill>
                      <a:schemeClr val="accent6"/>
                    </a:solidFill>
                    <a:latin typeface="微软雅黑" panose="020B0503020204020204" pitchFamily="34" charset="-122"/>
                    <a:ea typeface="微软雅黑" panose="020B0503020204020204" pitchFamily="34" charset="-122"/>
                  </a:rPr>
                  <a:t>products:</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juice</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tank, fermentation tank, wine tank, dairy product &amp; liquid food tank, etc.</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4932040" y="3909053"/>
                <a:ext cx="2025676" cy="2491740"/>
              </a:xfrm>
              <a:prstGeom prst="rect">
                <a:avLst/>
              </a:prstGeom>
              <a:noFill/>
            </p:spPr>
            <p:txBody>
              <a:bodyPr wrap="square" rtlCol="0">
                <a:spAutoFit/>
              </a:bodyPr>
              <a:lstStyle/>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With the world-leading T50 gas tank container, we have created another world-class champion product again, in addition to supplying high quality T75 refrigerated liquid tank containers and powder </a:t>
                </a:r>
                <a:r>
                  <a:rPr lang="en-US" altLang="zh-CN" sz="1200" dirty="0">
                    <a:solidFill>
                      <a:schemeClr val="bg1"/>
                    </a:solidFill>
                    <a:latin typeface="微软雅黑" panose="020B0503020204020204" pitchFamily="34" charset="-122"/>
                    <a:ea typeface="微软雅黑" panose="020B0503020204020204" pitchFamily="34" charset="-122"/>
                  </a:rPr>
                  <a:t>tank </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containers.By</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using </a:t>
                </a:r>
                <a:r>
                  <a:rPr lang="en-US" altLang="zh-CN" sz="1200" dirty="0">
                    <a:solidFill>
                      <a:schemeClr val="bg1"/>
                    </a:solidFill>
                    <a:latin typeface="微软雅黑" panose="020B0503020204020204" pitchFamily="34" charset="-122"/>
                    <a:ea typeface="微软雅黑" panose="020B0503020204020204" pitchFamily="34" charset="-122"/>
                  </a:rPr>
                  <a:t>containerized</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and standardized </a:t>
                </a:r>
                <a:r>
                  <a:rPr lang="en-US" altLang="zh-CN" sz="1200" dirty="0">
                    <a:solidFill>
                      <a:schemeClr val="bg1"/>
                    </a:solidFill>
                    <a:latin typeface="微软雅黑" panose="020B0503020204020204" pitchFamily="34" charset="-122"/>
                    <a:ea typeface="微软雅黑" panose="020B0503020204020204" pitchFamily="34" charset="-122"/>
                  </a:rPr>
                  <a:t>storage and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transportation tan</a:t>
                </a:r>
                <a:r>
                  <a:rPr lang="en-US" altLang="zh-CN" sz="1200" dirty="0">
                    <a:solidFill>
                      <a:schemeClr val="bg1"/>
                    </a:solidFill>
                    <a:latin typeface="微软雅黑" panose="020B0503020204020204" pitchFamily="34" charset="-122"/>
                    <a:ea typeface="微软雅黑" panose="020B0503020204020204" pitchFamily="34" charset="-122"/>
                  </a:rPr>
                  <a:t>ks, we provide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customers with </a:t>
                </a:r>
                <a:r>
                  <a:rPr lang="en-US" altLang="zh-CN" sz="1200" dirty="0">
                    <a:solidFill>
                      <a:schemeClr val="bg1"/>
                    </a:solidFill>
                    <a:latin typeface="微软雅黑" panose="020B0503020204020204" pitchFamily="34" charset="-122"/>
                    <a:ea typeface="微软雅黑" panose="020B0503020204020204" pitchFamily="34" charset="-122"/>
                  </a:rPr>
                  <a:t>modern</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transportation </a:t>
                </a:r>
                <a:r>
                  <a:rPr lang="en-US" altLang="zh-CN" sz="1200" dirty="0">
                    <a:solidFill>
                      <a:schemeClr val="bg1"/>
                    </a:solidFill>
                    <a:latin typeface="微软雅黑" panose="020B0503020204020204" pitchFamily="34" charset="-122"/>
                    <a:ea typeface="微软雅黑" panose="020B0503020204020204" pitchFamily="34" charset="-122"/>
                  </a:rPr>
                  <a:t>solutions for liquid,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gas</a:t>
                </a:r>
                <a:r>
                  <a:rPr lang="en-US" altLang="zh-CN" sz="1200" dirty="0">
                    <a:solidFill>
                      <a:schemeClr val="bg1"/>
                    </a:solidFill>
                    <a:latin typeface="微软雅黑" panose="020B0503020204020204" pitchFamily="34" charset="-122"/>
                    <a:ea typeface="微软雅黑" panose="020B0503020204020204" pitchFamily="34" charset="-122"/>
                  </a:rPr>
                  <a:t>, powder, etc</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2267744" y="1124744"/>
                <a:ext cx="2232248" cy="2696845"/>
              </a:xfrm>
              <a:prstGeom prst="rect">
                <a:avLst/>
              </a:prstGeom>
              <a:solidFill>
                <a:schemeClr val="bg1"/>
              </a:solidFill>
            </p:spPr>
            <p:txBody>
              <a:bodyPr wrap="square" rtlCol="0">
                <a:spAutoFit/>
              </a:bodyPr>
              <a:lstStyle/>
              <a:p>
                <a:r>
                  <a:rPr lang="en-US" altLang="zh-CN" sz="1865" dirty="0">
                    <a:solidFill>
                      <a:schemeClr val="tx1">
                        <a:lumMod val="50000"/>
                        <a:lumOff val="50000"/>
                      </a:schemeClr>
                    </a:solidFill>
                    <a:latin typeface="方正大黑简体" pitchFamily="65" charset="-122"/>
                    <a:ea typeface="方正大黑简体" pitchFamily="65" charset="-122"/>
                  </a:rPr>
                  <a:t>Refrigerated Liquid Storage Tanks</a:t>
                </a:r>
                <a:endParaRPr lang="en-US" altLang="zh-CN" sz="1865" dirty="0">
                  <a:solidFill>
                    <a:schemeClr val="tx1">
                      <a:lumMod val="50000"/>
                      <a:lumOff val="50000"/>
                    </a:schemeClr>
                  </a:solidFill>
                  <a:latin typeface="方正大黑简体" pitchFamily="65" charset="-122"/>
                  <a:ea typeface="方正大黑简体" pitchFamily="65" charset="-122"/>
                </a:endParaRPr>
              </a:p>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The tank is used for storage of refrigerated liquid LO2, LN2, </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LAr</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LH2, </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LHe</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LNe</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etc. The unique internal insulation structure design combined with advanced vacuum technology ensures persistent vacuum lift of the tank; by applying innovative modular piping system and piping structure design, the static rate of evaporation of tank, can be guaranteed better than the industry standard.</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 name="TextBox 1"/>
            <p:cNvSpPr txBox="1"/>
            <p:nvPr/>
          </p:nvSpPr>
          <p:spPr>
            <a:xfrm>
              <a:off x="9036496" y="2468827"/>
              <a:ext cx="1916798" cy="206693"/>
            </a:xfrm>
            <a:prstGeom prst="rect">
              <a:avLst/>
            </a:prstGeom>
            <a:noFill/>
          </p:spPr>
          <p:txBody>
            <a:bodyPr wrap="square" rtlCol="0">
              <a:spAutoFit/>
            </a:bodyPr>
            <a:lstStyle/>
            <a:p>
              <a:endParaRPr lang="zh-CN" altLang="en-US" sz="1200" dirty="0"/>
            </a:p>
          </p:txBody>
        </p:sp>
      </p:grpSp>
      <p:grpSp>
        <p:nvGrpSpPr>
          <p:cNvPr id="28" name="组合 27"/>
          <p:cNvGrpSpPr/>
          <p:nvPr/>
        </p:nvGrpSpPr>
        <p:grpSpPr>
          <a:xfrm>
            <a:off x="8019739" y="810805"/>
            <a:ext cx="3810592" cy="60959"/>
            <a:chOff x="6034536" y="237527"/>
            <a:chExt cx="2857944" cy="350107"/>
          </a:xfrm>
        </p:grpSpPr>
        <p:grpSp>
          <p:nvGrpSpPr>
            <p:cNvPr id="31" name="组合 30"/>
            <p:cNvGrpSpPr/>
            <p:nvPr/>
          </p:nvGrpSpPr>
          <p:grpSpPr>
            <a:xfrm>
              <a:off x="6034536" y="237528"/>
              <a:ext cx="2857944" cy="341116"/>
              <a:chOff x="6516217" y="807120"/>
              <a:chExt cx="1993848" cy="276816"/>
            </a:xfrm>
          </p:grpSpPr>
          <p:sp>
            <p:nvSpPr>
              <p:cNvPr id="33" name="平行四边形 32"/>
              <p:cNvSpPr/>
              <p:nvPr/>
            </p:nvSpPr>
            <p:spPr>
              <a:xfrm>
                <a:off x="6516217" y="807120"/>
                <a:ext cx="1565176" cy="276816"/>
              </a:xfrm>
              <a:prstGeom prst="parallelogram">
                <a:avLst>
                  <a:gd name="adj" fmla="val 756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平行四边形 33"/>
              <p:cNvSpPr/>
              <p:nvPr/>
            </p:nvSpPr>
            <p:spPr>
              <a:xfrm>
                <a:off x="7812360" y="807120"/>
                <a:ext cx="697705" cy="276816"/>
              </a:xfrm>
              <a:prstGeom prst="parallelogram">
                <a:avLst>
                  <a:gd name="adj" fmla="val 756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32" name="矩形 31"/>
            <p:cNvSpPr/>
            <p:nvPr/>
          </p:nvSpPr>
          <p:spPr>
            <a:xfrm>
              <a:off x="8557146" y="237527"/>
              <a:ext cx="335334" cy="35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35" name="TextBox 34"/>
          <p:cNvSpPr txBox="1"/>
          <p:nvPr/>
        </p:nvSpPr>
        <p:spPr>
          <a:xfrm>
            <a:off x="726368" y="152400"/>
            <a:ext cx="2969365" cy="911860"/>
          </a:xfrm>
          <a:prstGeom prst="rect">
            <a:avLst/>
          </a:prstGeom>
          <a:noFill/>
        </p:spPr>
        <p:txBody>
          <a:bodyPr wrap="square" rtlCol="0">
            <a:spAutoFit/>
          </a:bodyPr>
          <a:lstStyle/>
          <a:p>
            <a:r>
              <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Key Equipment </a:t>
            </a:r>
            <a:endPar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Manufacturing</a:t>
            </a:r>
            <a:endPar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 name="TextBox 17"/>
          <p:cNvSpPr txBox="1"/>
          <p:nvPr/>
        </p:nvSpPr>
        <p:spPr>
          <a:xfrm>
            <a:off x="9450079" y="4082328"/>
            <a:ext cx="2741921" cy="2676525"/>
          </a:xfrm>
          <a:prstGeom prst="rect">
            <a:avLst/>
          </a:prstGeom>
          <a:noFill/>
        </p:spPr>
        <p:txBody>
          <a:bodyPr wrap="square" rtlCol="0">
            <a:spAutoFit/>
          </a:bodyPr>
          <a:lstStyle/>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Since 1947, </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Holvrieka</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has been committed to the </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R&amp;D,design</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manufacturing and installation </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of static stainless steel tanks for food storage, and its products are widely used in beer, juice, Food and dairy industries. Advanced </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processing equipment and reasonable global layout of </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production bases make </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Holvrieka</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stainless steel Food storage industry pioneer leading the development of the brand.</a:t>
            </a:r>
            <a:endParaRPr lang="zh-CN" altLang="en-US" sz="1200" dirty="0"/>
          </a:p>
          <a:p>
            <a:endParaRPr lang="zh-CN" alt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1052736"/>
            <a:ext cx="12192000" cy="5805264"/>
            <a:chOff x="0" y="789552"/>
            <a:chExt cx="9144000" cy="4353948"/>
          </a:xfrm>
        </p:grpSpPr>
        <p:grpSp>
          <p:nvGrpSpPr>
            <p:cNvPr id="9" name="组合 8"/>
            <p:cNvGrpSpPr/>
            <p:nvPr/>
          </p:nvGrpSpPr>
          <p:grpSpPr>
            <a:xfrm>
              <a:off x="0" y="789552"/>
              <a:ext cx="9144000" cy="4353948"/>
              <a:chOff x="0" y="1052736"/>
              <a:chExt cx="9144000" cy="5805264"/>
            </a:xfrm>
          </p:grpSpPr>
          <p:pic>
            <p:nvPicPr>
              <p:cNvPr id="409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980" r="3214" b="1455"/>
              <a:stretch>
                <a:fillRect/>
              </a:stretch>
            </p:blipFill>
            <p:spPr bwMode="auto">
              <a:xfrm>
                <a:off x="0" y="1052736"/>
                <a:ext cx="914400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33586" y="6525344"/>
                <a:ext cx="361950" cy="33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a:off x="8748464" y="6495087"/>
                <a:ext cx="361950" cy="33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 name="矩形 4"/>
            <p:cNvSpPr/>
            <p:nvPr/>
          </p:nvSpPr>
          <p:spPr>
            <a:xfrm>
              <a:off x="2555776" y="3733170"/>
              <a:ext cx="144016" cy="494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5" name="矩形 44"/>
            <p:cNvSpPr/>
            <p:nvPr/>
          </p:nvSpPr>
          <p:spPr>
            <a:xfrm>
              <a:off x="4624728" y="2787774"/>
              <a:ext cx="1306996" cy="11927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2054" name="Picture 6" descr="C:\Users\00011332\AppData\Roaming\Tencent\Users\458663586\QQ\WinTemp\RichOle\M~N[G$8(E5PZW3(5~@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60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组合 27"/>
          <p:cNvGrpSpPr/>
          <p:nvPr/>
        </p:nvGrpSpPr>
        <p:grpSpPr>
          <a:xfrm>
            <a:off x="8019739" y="810805"/>
            <a:ext cx="3810592" cy="60959"/>
            <a:chOff x="6034536" y="237527"/>
            <a:chExt cx="2857944" cy="350107"/>
          </a:xfrm>
        </p:grpSpPr>
        <p:grpSp>
          <p:nvGrpSpPr>
            <p:cNvPr id="31" name="组合 30"/>
            <p:cNvGrpSpPr/>
            <p:nvPr/>
          </p:nvGrpSpPr>
          <p:grpSpPr>
            <a:xfrm>
              <a:off x="6034536" y="237528"/>
              <a:ext cx="2857944" cy="341116"/>
              <a:chOff x="6516217" y="807120"/>
              <a:chExt cx="1993848" cy="276816"/>
            </a:xfrm>
          </p:grpSpPr>
          <p:sp>
            <p:nvSpPr>
              <p:cNvPr id="37" name="平行四边形 36"/>
              <p:cNvSpPr/>
              <p:nvPr/>
            </p:nvSpPr>
            <p:spPr>
              <a:xfrm>
                <a:off x="6516217" y="807120"/>
                <a:ext cx="1565176" cy="276816"/>
              </a:xfrm>
              <a:prstGeom prst="parallelogram">
                <a:avLst>
                  <a:gd name="adj" fmla="val 756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平行四边形 37"/>
              <p:cNvSpPr/>
              <p:nvPr/>
            </p:nvSpPr>
            <p:spPr>
              <a:xfrm>
                <a:off x="7812360" y="807120"/>
                <a:ext cx="697705" cy="276816"/>
              </a:xfrm>
              <a:prstGeom prst="parallelogram">
                <a:avLst>
                  <a:gd name="adj" fmla="val 756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36" name="矩形 35"/>
            <p:cNvSpPr/>
            <p:nvPr/>
          </p:nvSpPr>
          <p:spPr>
            <a:xfrm>
              <a:off x="8557146" y="237527"/>
              <a:ext cx="335334" cy="35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39" name="直接连接符 38"/>
          <p:cNvCxnSpPr/>
          <p:nvPr/>
        </p:nvCxnSpPr>
        <p:spPr>
          <a:xfrm>
            <a:off x="3695733" y="768479"/>
            <a:ext cx="7680855"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26368" y="152400"/>
            <a:ext cx="2969365" cy="911860"/>
          </a:xfrm>
          <a:prstGeom prst="rect">
            <a:avLst/>
          </a:prstGeom>
          <a:noFill/>
        </p:spPr>
        <p:txBody>
          <a:bodyPr wrap="square" rtlCol="0">
            <a:spAutoFit/>
          </a:bodyPr>
          <a:lstStyle/>
          <a:p>
            <a:r>
              <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Key Equipment </a:t>
            </a:r>
            <a:endPar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Manufacturing</a:t>
            </a:r>
            <a:endPar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TextBox 21"/>
          <p:cNvSpPr txBox="1"/>
          <p:nvPr/>
        </p:nvSpPr>
        <p:spPr>
          <a:xfrm>
            <a:off x="623392" y="1026021"/>
            <a:ext cx="2784309" cy="1506855"/>
          </a:xfrm>
          <a:prstGeom prst="rect">
            <a:avLst/>
          </a:prstGeom>
          <a:solidFill>
            <a:schemeClr val="bg1"/>
          </a:solidFill>
        </p:spPr>
        <p:txBody>
          <a:bodyPr wrap="square" rtlCol="0">
            <a:spAutoFit/>
          </a:bodyPr>
          <a:lstStyle/>
          <a:p>
            <a:r>
              <a:rPr lang="en-US" altLang="zh-CN" sz="1600" dirty="0">
                <a:solidFill>
                  <a:schemeClr val="tx1">
                    <a:lumMod val="50000"/>
                    <a:lumOff val="50000"/>
                  </a:schemeClr>
                </a:solidFill>
                <a:latin typeface="方正大黑简体" pitchFamily="65" charset="-122"/>
                <a:ea typeface="方正大黑简体" pitchFamily="65" charset="-122"/>
              </a:rPr>
              <a:t>Refrigerated  Liquid Transport Semi-trailer</a:t>
            </a:r>
            <a:endParaRPr lang="en-US" altLang="zh-CN" sz="1600" dirty="0">
              <a:solidFill>
                <a:schemeClr val="tx1">
                  <a:lumMod val="50000"/>
                  <a:lumOff val="50000"/>
                </a:schemeClr>
              </a:solidFill>
              <a:latin typeface="方正大黑简体" pitchFamily="65" charset="-122"/>
              <a:ea typeface="方正大黑简体" pitchFamily="65" charset="-122"/>
            </a:endParaRPr>
          </a:p>
          <a:p>
            <a:r>
              <a:rPr lang="en-US" altLang="zh-CN" sz="1200" b="1" dirty="0">
                <a:solidFill>
                  <a:schemeClr val="accent6"/>
                </a:solidFill>
                <a:latin typeface="微软雅黑" panose="020B0503020204020204" pitchFamily="34" charset="-122"/>
                <a:ea typeface="微软雅黑" panose="020B0503020204020204" pitchFamily="34" charset="-122"/>
              </a:rPr>
              <a:t>Main products:</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liquefied natural gas (LNG) trucks, liquid carbon dioxide trucks, liquid oxygen trucks, liquid nitrogen trucks and liquid argon transport trucks.</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626528" y="3311927"/>
            <a:ext cx="2784309" cy="1732915"/>
          </a:xfrm>
          <a:prstGeom prst="rect">
            <a:avLst/>
          </a:prstGeom>
          <a:solidFill>
            <a:schemeClr val="bg1"/>
          </a:solidFill>
        </p:spPr>
        <p:txBody>
          <a:bodyPr wrap="square" rtlCol="0">
            <a:spAutoFit/>
          </a:bodyPr>
          <a:lstStyle/>
          <a:p>
            <a:r>
              <a:rPr lang="zh-CN" altLang="en-US" sz="1065" dirty="0">
                <a:solidFill>
                  <a:schemeClr val="tx1">
                    <a:lumMod val="50000"/>
                    <a:lumOff val="50000"/>
                  </a:schemeClr>
                </a:solidFill>
                <a:latin typeface="+mn-ea"/>
              </a:rPr>
              <a:t>    </a:t>
            </a:r>
            <a:r>
              <a:rPr lang="en-US" altLang="zh-CN" sz="1065" dirty="0">
                <a:solidFill>
                  <a:schemeClr val="tx1">
                    <a:lumMod val="50000"/>
                    <a:lumOff val="50000"/>
                  </a:schemeClr>
                </a:solidFill>
                <a:latin typeface="微软雅黑" panose="020B0503020204020204" pitchFamily="34" charset="-122"/>
                <a:ea typeface="微软雅黑" panose="020B0503020204020204" pitchFamily="34" charset="-122"/>
              </a:rPr>
              <a:t>The products are used in the field of storage and transport of liquefied natural gas (LNG), liquid oxygen, liquid nitrogen, liquid argon, and liquid carbon </a:t>
            </a:r>
            <a:r>
              <a:rPr lang="en-US" altLang="zh-CN" sz="1065" dirty="0" err="1">
                <a:solidFill>
                  <a:schemeClr val="tx1">
                    <a:lumMod val="50000"/>
                    <a:lumOff val="50000"/>
                  </a:schemeClr>
                </a:solidFill>
                <a:latin typeface="微软雅黑" panose="020B0503020204020204" pitchFamily="34" charset="-122"/>
                <a:ea typeface="微软雅黑" panose="020B0503020204020204" pitchFamily="34" charset="-122"/>
              </a:rPr>
              <a:t>dioxide.The</a:t>
            </a:r>
            <a:r>
              <a:rPr lang="en-US" altLang="zh-CN" sz="1065" dirty="0">
                <a:solidFill>
                  <a:schemeClr val="tx1">
                    <a:lumMod val="50000"/>
                    <a:lumOff val="50000"/>
                  </a:schemeClr>
                </a:solidFill>
                <a:latin typeface="微软雅黑" panose="020B0503020204020204" pitchFamily="34" charset="-122"/>
                <a:ea typeface="微软雅黑" panose="020B0503020204020204" pitchFamily="34" charset="-122"/>
              </a:rPr>
              <a:t> Company can obtain different qualification certificates according to users’ requirements and has the ability to meet the demand for both the domestic and overseas market.</a:t>
            </a:r>
            <a:endParaRPr lang="en-US" altLang="zh-CN" sz="1065"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zh-CN" altLang="en-US" sz="1065" dirty="0">
              <a:solidFill>
                <a:schemeClr val="tx1">
                  <a:lumMod val="50000"/>
                  <a:lumOff val="50000"/>
                </a:schemeClr>
              </a:solidFill>
              <a:latin typeface="+mn-ea"/>
            </a:endParaRPr>
          </a:p>
        </p:txBody>
      </p:sp>
      <p:sp>
        <p:nvSpPr>
          <p:cNvPr id="24" name="TextBox 23"/>
          <p:cNvSpPr txBox="1"/>
          <p:nvPr/>
        </p:nvSpPr>
        <p:spPr>
          <a:xfrm>
            <a:off x="3599723" y="1179909"/>
            <a:ext cx="4199696" cy="2553335"/>
          </a:xfrm>
          <a:prstGeom prst="rect">
            <a:avLst/>
          </a:prstGeom>
          <a:solidFill>
            <a:schemeClr val="bg1"/>
          </a:solidFill>
        </p:spPr>
        <p:txBody>
          <a:bodyPr wrap="square" rtlCol="0">
            <a:spAutoFit/>
          </a:bodyPr>
          <a:lstStyle/>
          <a:p>
            <a:r>
              <a:rPr lang="en-US" altLang="zh-CN" sz="1600" dirty="0">
                <a:solidFill>
                  <a:schemeClr val="tx1">
                    <a:lumMod val="50000"/>
                    <a:lumOff val="50000"/>
                  </a:schemeClr>
                </a:solidFill>
                <a:latin typeface="方正大黑简体" pitchFamily="65" charset="-122"/>
                <a:ea typeface="方正大黑简体" pitchFamily="65" charset="-122"/>
              </a:rPr>
              <a:t>High Pressure Long Tube Trailer</a:t>
            </a:r>
            <a:r>
              <a:rPr lang="zh-CN" altLang="en-US" sz="1600" b="1" dirty="0">
                <a:solidFill>
                  <a:schemeClr val="accent6"/>
                </a:solidFill>
                <a:latin typeface="+mn-ea"/>
              </a:rPr>
              <a:t>    </a:t>
            </a:r>
            <a:endParaRPr lang="en-US" altLang="zh-CN" sz="1600" b="1" dirty="0">
              <a:solidFill>
                <a:schemeClr val="accent6"/>
              </a:solidFill>
              <a:latin typeface="+mn-ea"/>
            </a:endParaRPr>
          </a:p>
          <a:p>
            <a:r>
              <a:rPr lang="en-US" altLang="zh-CN" sz="1200" b="1" dirty="0">
                <a:solidFill>
                  <a:schemeClr val="accent6"/>
                </a:solidFill>
                <a:latin typeface="微软雅黑" panose="020B0503020204020204" pitchFamily="34" charset="-122"/>
                <a:ea typeface="微软雅黑" panose="020B0503020204020204" pitchFamily="34" charset="-122"/>
              </a:rPr>
              <a:t>Main products: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compressed natural gas transport semi-trailer, compressed gas transport semi-trailer, etc.</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The Company has owned multiple patents and certificates for key new products, and has compiled the national standards of related products.</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The products are used for transportation and storage of special gases, such as compressed natural gas (CNG), hydrogen, helium, nitrogen, argon, compressed air, </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etc..With</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after-sales testing and service network all over the country, The Company has the capability to quickly and efficiently provide professional services for its customers.</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7920203" y="3616761"/>
            <a:ext cx="2854987" cy="1076325"/>
          </a:xfrm>
          <a:prstGeom prst="rect">
            <a:avLst/>
          </a:prstGeom>
          <a:solidFill>
            <a:schemeClr val="bg1"/>
          </a:solidFill>
        </p:spPr>
        <p:txBody>
          <a:bodyPr wrap="square" rtlCol="0">
            <a:spAutoFit/>
          </a:bodyPr>
          <a:lstStyle/>
          <a:p>
            <a:r>
              <a:rPr lang="en-US" altLang="zh-CN" sz="1600" dirty="0">
                <a:solidFill>
                  <a:schemeClr val="tx1">
                    <a:lumMod val="50000"/>
                    <a:lumOff val="50000"/>
                  </a:schemeClr>
                </a:solidFill>
                <a:latin typeface="方正大黑简体" pitchFamily="65" charset="-122"/>
                <a:ea typeface="方正大黑简体" pitchFamily="65" charset="-122"/>
              </a:rPr>
              <a:t>Gas Booster Compressor</a:t>
            </a:r>
            <a:r>
              <a:rPr lang="zh-CN" altLang="en-US" sz="1600" b="1" dirty="0">
                <a:solidFill>
                  <a:schemeClr val="accent6"/>
                </a:solidFill>
                <a:latin typeface="+mn-ea"/>
              </a:rPr>
              <a:t>    </a:t>
            </a:r>
            <a:r>
              <a:rPr lang="en-US" altLang="zh-CN" sz="1200" b="1" dirty="0">
                <a:solidFill>
                  <a:schemeClr val="accent6"/>
                </a:solidFill>
                <a:latin typeface="微软雅黑" panose="020B0503020204020204" pitchFamily="34" charset="-122"/>
                <a:ea typeface="微软雅黑" panose="020B0503020204020204" pitchFamily="34" charset="-122"/>
              </a:rPr>
              <a:t>Main products:</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standardized, modularized, serialized, skid-mounted, intelligent and miniaturized equipment..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7920203" y="892072"/>
            <a:ext cx="2854987" cy="2728949"/>
            <a:chOff x="5940152" y="669054"/>
            <a:chExt cx="2141240" cy="2046712"/>
          </a:xfrm>
        </p:grpSpPr>
        <p:sp>
          <p:nvSpPr>
            <p:cNvPr id="3" name="矩形 2"/>
            <p:cNvSpPr/>
            <p:nvPr/>
          </p:nvSpPr>
          <p:spPr>
            <a:xfrm>
              <a:off x="5971094" y="951570"/>
              <a:ext cx="2110298" cy="1761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12160" y="1217848"/>
              <a:ext cx="1997224" cy="1497918"/>
            </a:xfrm>
            <a:prstGeom prst="rect">
              <a:avLst/>
            </a:prstGeom>
          </p:spPr>
        </p:pic>
        <p:sp>
          <p:nvSpPr>
            <p:cNvPr id="26" name="TextBox 25"/>
            <p:cNvSpPr txBox="1"/>
            <p:nvPr/>
          </p:nvSpPr>
          <p:spPr>
            <a:xfrm>
              <a:off x="5940152" y="669054"/>
              <a:ext cx="2110298" cy="991553"/>
            </a:xfrm>
            <a:prstGeom prst="rect">
              <a:avLst/>
            </a:prstGeom>
            <a:solidFill>
              <a:schemeClr val="bg1"/>
            </a:solidFill>
          </p:spPr>
          <p:txBody>
            <a:bodyPr wrap="square" rtlCol="0">
              <a:spAutoFit/>
            </a:bodyPr>
            <a:lstStyle/>
            <a:p>
              <a:r>
                <a:rPr lang="en-US" altLang="zh-CN" sz="1600" dirty="0">
                  <a:solidFill>
                    <a:schemeClr val="tx1">
                      <a:lumMod val="50000"/>
                      <a:lumOff val="50000"/>
                    </a:schemeClr>
                  </a:solidFill>
                  <a:latin typeface="方正大黑简体" pitchFamily="65" charset="-122"/>
                  <a:ea typeface="方正大黑简体" pitchFamily="65" charset="-122"/>
                </a:rPr>
                <a:t>Refrigerated Insulation Gas Cylinder</a:t>
              </a:r>
              <a:r>
                <a:rPr lang="zh-CN" altLang="en-US" sz="1600" b="1" dirty="0">
                  <a:solidFill>
                    <a:schemeClr val="accent6"/>
                  </a:solidFill>
                  <a:latin typeface="+mn-ea"/>
                </a:rPr>
                <a:t>    </a:t>
              </a:r>
              <a:endParaRPr lang="en-US" altLang="zh-CN" sz="1600" b="1" dirty="0">
                <a:solidFill>
                  <a:schemeClr val="accent6"/>
                </a:solidFill>
                <a:latin typeface="+mn-ea"/>
              </a:endParaRPr>
            </a:p>
            <a:p>
              <a:r>
                <a:rPr lang="en-US" altLang="zh-CN" sz="1200" b="1" dirty="0">
                  <a:solidFill>
                    <a:schemeClr val="accent6"/>
                  </a:solidFill>
                  <a:latin typeface="微软雅黑" panose="020B0503020204020204" pitchFamily="34" charset="-122"/>
                  <a:ea typeface="微软雅黑" panose="020B0503020204020204" pitchFamily="34" charset="-122"/>
                </a:rPr>
                <a:t>Main </a:t>
              </a:r>
              <a:r>
                <a:rPr lang="en-US" altLang="zh-CN" sz="1200" b="1" dirty="0" err="1">
                  <a:solidFill>
                    <a:schemeClr val="accent6"/>
                  </a:solidFill>
                  <a:latin typeface="微软雅黑" panose="020B0503020204020204" pitchFamily="34" charset="-122"/>
                  <a:ea typeface="微软雅黑" panose="020B0503020204020204" pitchFamily="34" charset="-122"/>
                </a:rPr>
                <a:t>products:</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LNG</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welding insulation gas cylinder, automotive LNG cylinders, gas welding insulation gas cylinder.</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2" name="TextBox 41"/>
          <p:cNvSpPr txBox="1"/>
          <p:nvPr/>
        </p:nvSpPr>
        <p:spPr>
          <a:xfrm>
            <a:off x="6096000" y="5206540"/>
            <a:ext cx="2022952" cy="1568450"/>
          </a:xfrm>
          <a:prstGeom prst="rect">
            <a:avLst/>
          </a:prstGeom>
          <a:noFill/>
          <a:ln>
            <a:noFill/>
          </a:ln>
        </p:spPr>
        <p:txBody>
          <a:bodyPr wrap="square" rtlCol="0">
            <a:spAutoFit/>
          </a:bodyPr>
          <a:lstStyle/>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Used</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for transportation of liquefied gas, liquid ammonia, chemical liquid, such as liquefied petroleum gas, liquid ammonia, natural gas, propylene oxide, etc.</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608181" y="5061181"/>
            <a:ext cx="3951648" cy="1630045"/>
          </a:xfrm>
          <a:prstGeom prst="rect">
            <a:avLst/>
          </a:prstGeom>
          <a:solidFill>
            <a:srgbClr val="FFFFFF">
              <a:alpha val="85882"/>
            </a:srgbClr>
          </a:solidFill>
        </p:spPr>
        <p:txBody>
          <a:bodyPr wrap="square" rtlCol="0">
            <a:spAutoFit/>
          </a:bodyPr>
          <a:lstStyle/>
          <a:p>
            <a:r>
              <a:rPr lang="en-US" altLang="zh-CN" sz="1600" dirty="0">
                <a:solidFill>
                  <a:schemeClr val="tx1">
                    <a:lumMod val="50000"/>
                    <a:lumOff val="50000"/>
                  </a:schemeClr>
                </a:solidFill>
                <a:latin typeface="方正大黑简体" pitchFamily="65" charset="-122"/>
                <a:ea typeface="方正大黑简体" pitchFamily="65" charset="-122"/>
              </a:rPr>
              <a:t>Liquefied Gas Transport Semi-trailer</a:t>
            </a:r>
            <a:r>
              <a:rPr lang="zh-CN" altLang="en-US" sz="1600" b="1" dirty="0">
                <a:solidFill>
                  <a:schemeClr val="accent6"/>
                </a:solidFill>
                <a:latin typeface="+mn-ea"/>
              </a:rPr>
              <a:t>    </a:t>
            </a:r>
            <a:endParaRPr lang="en-US" altLang="zh-CN" sz="1600" b="1" dirty="0">
              <a:solidFill>
                <a:schemeClr val="accent6"/>
              </a:solidFill>
              <a:latin typeface="+mn-ea"/>
            </a:endParaRPr>
          </a:p>
          <a:p>
            <a:r>
              <a:rPr lang="en-US" altLang="zh-CN" sz="1200" b="1" dirty="0">
                <a:solidFill>
                  <a:schemeClr val="accent6"/>
                </a:solidFill>
                <a:latin typeface="微软雅黑" panose="020B0503020204020204" pitchFamily="34" charset="-122"/>
                <a:ea typeface="微软雅黑" panose="020B0503020204020204" pitchFamily="34" charset="-122"/>
              </a:rPr>
              <a:t>Main products: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LPG transport semi-trailer, liquefied gas transport semi-trailer, liquid ammonia transport semi-trailer, chemical liquid transport semi-</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trailer,etc</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We have a number of patents and certificates for key new products, and have compiled the national standard of related </a:t>
            </a:r>
            <a:r>
              <a:rPr lang="en-US" altLang="zh-CN" sz="1200" dirty="0" err="1">
                <a:solidFill>
                  <a:schemeClr val="tx1">
                    <a:lumMod val="50000"/>
                    <a:lumOff val="50000"/>
                  </a:schemeClr>
                </a:solidFill>
                <a:latin typeface="微软雅黑" panose="020B0503020204020204" pitchFamily="34" charset="-122"/>
                <a:ea typeface="微软雅黑" panose="020B0503020204020204" pitchFamily="34" charset="-122"/>
              </a:rPr>
              <a:t>products.The</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products are</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5135893" y="5206540"/>
            <a:ext cx="2784309"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43" name="直接连接符 42"/>
          <p:cNvCxnSpPr/>
          <p:nvPr/>
        </p:nvCxnSpPr>
        <p:spPr>
          <a:xfrm>
            <a:off x="4367808" y="5157192"/>
            <a:ext cx="3552395" cy="0"/>
          </a:xfrm>
          <a:prstGeom prst="line">
            <a:avLst/>
          </a:prstGeom>
        </p:spPr>
        <p:style>
          <a:lnRef idx="1">
            <a:schemeClr val="dk1"/>
          </a:lnRef>
          <a:fillRef idx="0">
            <a:schemeClr val="dk1"/>
          </a:fillRef>
          <a:effectRef idx="0">
            <a:schemeClr val="dk1"/>
          </a:effectRef>
          <a:fontRef idx="minor">
            <a:schemeClr val="tx1"/>
          </a:fontRef>
        </p:style>
      </p:cxnSp>
      <p:sp>
        <p:nvSpPr>
          <p:cNvPr id="47" name="矩形 46"/>
          <p:cNvSpPr/>
          <p:nvPr/>
        </p:nvSpPr>
        <p:spPr>
          <a:xfrm>
            <a:off x="8420306" y="116632"/>
            <a:ext cx="3011170" cy="584835"/>
          </a:xfrm>
          <a:prstGeom prst="rect">
            <a:avLst/>
          </a:prstGeom>
        </p:spPr>
        <p:txBody>
          <a:bodyPr wrap="none">
            <a:spAutoFit/>
          </a:bodyPr>
          <a:lstStyle/>
          <a:p>
            <a:pPr algn="just">
              <a:lnSpc>
                <a:spcPct val="150000"/>
              </a:lnSpc>
            </a:pPr>
            <a:r>
              <a:rPr lang="en-US" altLang="zh-CN" sz="2135" dirty="0">
                <a:solidFill>
                  <a:schemeClr val="tx1">
                    <a:lumMod val="50000"/>
                    <a:lumOff val="50000"/>
                  </a:schemeClr>
                </a:solidFill>
                <a:latin typeface="微软雅黑" panose="020B0503020204020204" pitchFamily="34" charset="-122"/>
                <a:ea typeface="微软雅黑" panose="020B0503020204020204" pitchFamily="34" charset="-122"/>
              </a:rPr>
              <a:t>Business Recommend</a:t>
            </a:r>
            <a:endParaRPr lang="en-US" altLang="zh-CN"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48" name="图片 4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1" r="37298" b="3899"/>
          <a:stretch>
            <a:fillRect/>
          </a:stretch>
        </p:blipFill>
        <p:spPr>
          <a:xfrm>
            <a:off x="6672067" y="316703"/>
            <a:ext cx="1632179" cy="2523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2" name="矩形 11"/>
          <p:cNvSpPr/>
          <p:nvPr/>
        </p:nvSpPr>
        <p:spPr>
          <a:xfrm>
            <a:off x="1625712" y="584628"/>
            <a:ext cx="10566287" cy="829945"/>
          </a:xfrm>
          <a:prstGeom prst="rect">
            <a:avLst/>
          </a:prstGeom>
          <a:solidFill>
            <a:srgbClr val="00B050"/>
          </a:solidFill>
          <a:ln>
            <a:noFill/>
          </a:ln>
        </p:spPr>
        <p:txBody>
          <a:bodyPr wrap="square">
            <a:spAutoFit/>
          </a:bodyPr>
          <a:lstStyle/>
          <a:p>
            <a:r>
              <a:rPr lang="en-US" altLang="zh-CN" sz="28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High Pressure Hydrogen and CNG Product</a:t>
            </a:r>
            <a:endParaRPr lang="en-US" altLang="zh-CN" sz="28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altLang="zh-CN" sz="2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High Pressure </a:t>
            </a:r>
            <a:r>
              <a:rPr lang="en-US" altLang="zh-CN" sz="2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Hydrogen and CNG Cylinder</a:t>
            </a:r>
            <a:endPar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 name="组合 1"/>
          <p:cNvGrpSpPr/>
          <p:nvPr/>
        </p:nvGrpSpPr>
        <p:grpSpPr>
          <a:xfrm>
            <a:off x="2095448" y="1610471"/>
            <a:ext cx="7736160" cy="5046466"/>
            <a:chOff x="2942888" y="1675056"/>
            <a:chExt cx="6737452" cy="4484980"/>
          </a:xfrm>
        </p:grpSpPr>
        <p:pic>
          <p:nvPicPr>
            <p:cNvPr id="22" name="Picture 2" descr="F:\工作文件\市场运营中心文件\英文网站资料2014.1.24\ETW更改内容2014.1.24\ETW更改内容\大钢瓶1.JPG"/>
            <p:cNvPicPr>
              <a:picLocks noChangeAspect="1" noChangeArrowheads="1"/>
            </p:cNvPicPr>
            <p:nvPr/>
          </p:nvPicPr>
          <p:blipFill>
            <a:blip r:embed="rId1" cstate="print"/>
            <a:srcRect/>
            <a:stretch>
              <a:fillRect/>
            </a:stretch>
          </p:blipFill>
          <p:spPr bwMode="auto">
            <a:xfrm>
              <a:off x="2950525" y="1675056"/>
              <a:ext cx="3214968" cy="21433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 name="Picture 5"/>
            <p:cNvPicPr>
              <a:picLocks noChangeAspect="1" noChangeArrowheads="1"/>
            </p:cNvPicPr>
            <p:nvPr/>
          </p:nvPicPr>
          <p:blipFill>
            <a:blip r:embed="rId2" cstate="print"/>
            <a:stretch>
              <a:fillRect/>
            </a:stretch>
          </p:blipFill>
          <p:spPr bwMode="auto">
            <a:xfrm>
              <a:off x="6344230" y="4011632"/>
              <a:ext cx="3336109" cy="2148404"/>
            </a:xfrm>
            <a:prstGeom prst="rect">
              <a:avLst/>
            </a:prstGeom>
            <a:ln>
              <a:noFill/>
            </a:ln>
            <a:effectLst>
              <a:outerShdw blurRad="190500" algn="tl" rotWithShape="0">
                <a:srgbClr val="000000">
                  <a:alpha val="70000"/>
                </a:srgbClr>
              </a:outerShdw>
            </a:effectLst>
          </p:spPr>
        </p:pic>
        <p:pic>
          <p:nvPicPr>
            <p:cNvPr id="24" name="Picture 5"/>
            <p:cNvPicPr>
              <a:picLocks noChangeAspect="1" noChangeArrowheads="1"/>
            </p:cNvPicPr>
            <p:nvPr/>
          </p:nvPicPr>
          <p:blipFill>
            <a:blip r:embed="rId3" cstate="print"/>
            <a:stretch>
              <a:fillRect/>
            </a:stretch>
          </p:blipFill>
          <p:spPr bwMode="auto">
            <a:xfrm>
              <a:off x="2942888" y="4011632"/>
              <a:ext cx="3222605" cy="2148404"/>
            </a:xfrm>
            <a:prstGeom prst="rect">
              <a:avLst/>
            </a:prstGeom>
            <a:ln>
              <a:noFill/>
            </a:ln>
            <a:effectLst>
              <a:outerShdw blurRad="190500" algn="tl" rotWithShape="0">
                <a:srgbClr val="000000">
                  <a:alpha val="70000"/>
                </a:srgbClr>
              </a:outerShdw>
            </a:effectLst>
          </p:spPr>
        </p:pic>
        <p:pic>
          <p:nvPicPr>
            <p:cNvPr id="25" name="Picture 5"/>
            <p:cNvPicPr>
              <a:picLocks noChangeAspect="1" noChangeArrowheads="1"/>
            </p:cNvPicPr>
            <p:nvPr/>
          </p:nvPicPr>
          <p:blipFill>
            <a:blip r:embed="rId4" cstate="print"/>
            <a:stretch>
              <a:fillRect/>
            </a:stretch>
          </p:blipFill>
          <p:spPr bwMode="auto">
            <a:xfrm>
              <a:off x="6344231" y="1675056"/>
              <a:ext cx="3336109" cy="2143312"/>
            </a:xfrm>
            <a:prstGeom prst="rect">
              <a:avLst/>
            </a:prstGeom>
            <a:ln>
              <a:noFill/>
            </a:ln>
            <a:effectLst>
              <a:outerShdw blurRad="190500" algn="tl" rotWithShape="0">
                <a:srgbClr val="000000">
                  <a:alpha val="70000"/>
                </a:srgbClr>
              </a:outerShdw>
            </a:effectLst>
          </p:spPr>
        </p:pic>
      </p:grpSp>
      <p:sp>
        <p:nvSpPr>
          <p:cNvPr id="26" name="文本框 25"/>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2" name="矩形 11"/>
          <p:cNvSpPr/>
          <p:nvPr/>
        </p:nvSpPr>
        <p:spPr>
          <a:xfrm>
            <a:off x="1625712" y="584628"/>
            <a:ext cx="10566287" cy="768350"/>
          </a:xfrm>
          <a:prstGeom prst="rect">
            <a:avLst/>
          </a:prstGeom>
          <a:solidFill>
            <a:srgbClr val="00B050"/>
          </a:solidFill>
          <a:ln>
            <a:noFill/>
          </a:ln>
        </p:spPr>
        <p:txBody>
          <a:bodyPr wrap="square">
            <a:spAutoFit/>
          </a:bodyPr>
          <a:lstStyle/>
          <a:p>
            <a:r>
              <a:rPr lang="en-US" altLang="zh-CN" sz="2800" b="1" dirty="0">
                <a:solidFill>
                  <a:schemeClr val="bg1"/>
                </a:solidFill>
                <a:latin typeface="Segoe UI" panose="020B0502040204020203" pitchFamily="34" charset="0"/>
                <a:ea typeface="Segoe UI" panose="020B0502040204020203" pitchFamily="34" charset="0"/>
                <a:cs typeface="Segoe UI" panose="020B0502040204020203" pitchFamily="34" charset="0"/>
              </a:rPr>
              <a:t>Hydrogen High Pressure Product</a:t>
            </a:r>
            <a:endParaRPr lang="en-US" altLang="zh-CN" sz="28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H2 Tube Trailer</a:t>
            </a:r>
            <a:endPar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6" name="文本框 25"/>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4" name="图片 3" descr="mmexport1636601435407"/>
          <p:cNvPicPr>
            <a:picLocks noChangeAspect="1"/>
          </p:cNvPicPr>
          <p:nvPr/>
        </p:nvPicPr>
        <p:blipFill>
          <a:blip r:embed="rId1"/>
          <a:stretch>
            <a:fillRect/>
          </a:stretch>
        </p:blipFill>
        <p:spPr>
          <a:xfrm>
            <a:off x="4754245" y="1353185"/>
            <a:ext cx="7437755" cy="2686685"/>
          </a:xfrm>
          <a:prstGeom prst="rect">
            <a:avLst/>
          </a:prstGeom>
        </p:spPr>
      </p:pic>
      <p:pic>
        <p:nvPicPr>
          <p:cNvPr id="5" name="图片 4" descr="mmexport1636601432082"/>
          <p:cNvPicPr>
            <a:picLocks noChangeAspect="1"/>
          </p:cNvPicPr>
          <p:nvPr/>
        </p:nvPicPr>
        <p:blipFill>
          <a:blip r:embed="rId2"/>
          <a:srcRect t="23965" b="22475"/>
          <a:stretch>
            <a:fillRect/>
          </a:stretch>
        </p:blipFill>
        <p:spPr>
          <a:xfrm>
            <a:off x="4754245" y="3677920"/>
            <a:ext cx="7437755" cy="3201035"/>
          </a:xfrm>
          <a:prstGeom prst="rect">
            <a:avLst/>
          </a:prstGeom>
        </p:spPr>
      </p:pic>
      <p:pic>
        <p:nvPicPr>
          <p:cNvPr id="10" name="图片 9" descr="mmexport1636601421800"/>
          <p:cNvPicPr>
            <a:picLocks noChangeAspect="1"/>
          </p:cNvPicPr>
          <p:nvPr/>
        </p:nvPicPr>
        <p:blipFill>
          <a:blip r:embed="rId3"/>
          <a:stretch>
            <a:fillRect/>
          </a:stretch>
        </p:blipFill>
        <p:spPr>
          <a:xfrm>
            <a:off x="0" y="1353185"/>
            <a:ext cx="4754245" cy="55264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10" name="Picture 2" descr="H:\特气产品照片\阿根廷.JPG"/>
          <p:cNvPicPr>
            <a:picLocks noChangeAspect="1" noChangeArrowheads="1"/>
          </p:cNvPicPr>
          <p:nvPr/>
        </p:nvPicPr>
        <p:blipFill>
          <a:blip r:embed="rId1"/>
          <a:srcRect/>
          <a:stretch>
            <a:fillRect/>
          </a:stretch>
        </p:blipFill>
        <p:spPr bwMode="auto">
          <a:xfrm>
            <a:off x="276690" y="1606886"/>
            <a:ext cx="2869922" cy="20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矩形 11"/>
          <p:cNvSpPr/>
          <p:nvPr/>
        </p:nvSpPr>
        <p:spPr>
          <a:xfrm>
            <a:off x="1625712" y="584628"/>
            <a:ext cx="10566287" cy="829945"/>
          </a:xfrm>
          <a:prstGeom prst="rect">
            <a:avLst/>
          </a:prstGeom>
          <a:solidFill>
            <a:srgbClr val="00B050"/>
          </a:solidFill>
          <a:ln>
            <a:noFill/>
          </a:ln>
        </p:spPr>
        <p:txBody>
          <a:bodyPr wrap="square">
            <a:spAutoFit/>
          </a:bodyPr>
          <a:lstStyle/>
          <a:p>
            <a:r>
              <a:rPr lang="en-US" altLang="zh-CN" sz="28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High Pressure Product</a:t>
            </a:r>
            <a:endParaRPr lang="en-US" altLang="zh-CN" sz="28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altLang="zh-CN"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Hydrogen and CNG </a:t>
            </a:r>
            <a:r>
              <a:rPr lang="en-US" altLang="zh-CN" sz="2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Tube Trailer</a:t>
            </a:r>
            <a:endPar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15" name="Picture 2" descr="H:\IMG_3953.JPG"/>
          <p:cNvPicPr>
            <a:picLocks noChangeAspect="1" noChangeArrowheads="1"/>
          </p:cNvPicPr>
          <p:nvPr/>
        </p:nvPicPr>
        <p:blipFill rotWithShape="1">
          <a:blip r:embed="rId2" cstate="print"/>
          <a:srcRect l="5138" r="7512"/>
          <a:stretch>
            <a:fillRect/>
          </a:stretch>
        </p:blipFill>
        <p:spPr bwMode="auto">
          <a:xfrm>
            <a:off x="6418950" y="1606886"/>
            <a:ext cx="2638671" cy="2124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3" descr="D:\EYD\客户\NIPCO PLC-Nigeria\20台管束+20台底盘+配件 2013.10\照片\2\IMG_4631.JPG"/>
          <p:cNvPicPr>
            <a:picLocks noChangeAspect="1" noChangeArrowheads="1"/>
          </p:cNvPicPr>
          <p:nvPr/>
        </p:nvPicPr>
        <p:blipFill>
          <a:blip r:embed="rId3" cstate="print"/>
          <a:srcRect/>
          <a:stretch>
            <a:fillRect/>
          </a:stretch>
        </p:blipFill>
        <p:spPr bwMode="auto">
          <a:xfrm>
            <a:off x="3445288" y="1591177"/>
            <a:ext cx="2659677" cy="2097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2" name="图片 1"/>
          <p:cNvPicPr>
            <a:picLocks noChangeAspect="1"/>
          </p:cNvPicPr>
          <p:nvPr/>
        </p:nvPicPr>
        <p:blipFill>
          <a:blip r:embed="rId4" cstate="print"/>
          <a:stretch>
            <a:fillRect/>
          </a:stretch>
        </p:blipFill>
        <p:spPr>
          <a:xfrm>
            <a:off x="9371606" y="1606886"/>
            <a:ext cx="2581836" cy="2097309"/>
          </a:xfrm>
          <a:prstGeom prst="rect">
            <a:avLst/>
          </a:prstGeom>
          <a:ln>
            <a:noFill/>
          </a:ln>
          <a:effectLst>
            <a:outerShdw blurRad="292100" dist="139700" dir="2700000" algn="tl" rotWithShape="0">
              <a:srgbClr val="333333">
                <a:alpha val="65000"/>
              </a:srgbClr>
            </a:outerShdw>
          </a:effectLst>
        </p:spPr>
      </p:pic>
      <p:graphicFrame>
        <p:nvGraphicFramePr>
          <p:cNvPr id="3" name="表格 2"/>
          <p:cNvGraphicFramePr>
            <a:graphicFrameLocks noGrp="1"/>
          </p:cNvGraphicFramePr>
          <p:nvPr>
            <p:custDataLst>
              <p:tags r:id="rId5"/>
            </p:custDataLst>
          </p:nvPr>
        </p:nvGraphicFramePr>
        <p:xfrm>
          <a:off x="276689" y="4030239"/>
          <a:ext cx="11676754" cy="2595880"/>
        </p:xfrm>
        <a:graphic>
          <a:graphicData uri="http://schemas.openxmlformats.org/drawingml/2006/table">
            <a:tbl>
              <a:tblPr firstRow="1" bandRow="1">
                <a:tableStyleId>{7DF18680-E054-41AD-8BC1-D1AEF772440D}</a:tableStyleId>
              </a:tblPr>
              <a:tblGrid>
                <a:gridCol w="3177227"/>
                <a:gridCol w="3003206"/>
                <a:gridCol w="2901154"/>
                <a:gridCol w="2595167"/>
              </a:tblGrid>
              <a:tr h="370840">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ISO11120</a:t>
                      </a:r>
                      <a:endParaRPr lang="zh-CN" altLang="en-US" sz="1600" b="1"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ISO11120</a:t>
                      </a:r>
                      <a:endParaRPr lang="zh-CN" altLang="en-US" sz="1600" b="1"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ISO11515</a:t>
                      </a:r>
                      <a:endParaRPr lang="zh-CN" altLang="en-US" sz="1600" b="1" dirty="0">
                        <a:latin typeface="Segoe UI" panose="020B0502040204020203" pitchFamily="34" charset="0"/>
                        <a:cs typeface="Segoe UI" panose="020B0502040204020203" pitchFamily="34" charset="0"/>
                      </a:endParaRPr>
                    </a:p>
                  </a:txBody>
                  <a:tcPr anchor="ctr"/>
                </a:tc>
                <a:tc>
                  <a:txBody>
                    <a:bodyPr/>
                    <a:lstStyle/>
                    <a:p>
                      <a:pPr marL="0" indent="0">
                        <a:buFont typeface="Arial" panose="020B0604020202020204" pitchFamily="34" charset="0"/>
                        <a:buNone/>
                      </a:pPr>
                      <a:r>
                        <a:rPr lang="en-US" altLang="zh-CN" sz="1600" dirty="0" smtClean="0">
                          <a:latin typeface="Segoe UI" panose="020B0502040204020203" pitchFamily="34" charset="0"/>
                          <a:ea typeface="Segoe UI" panose="020B0502040204020203" pitchFamily="34" charset="0"/>
                          <a:cs typeface="Segoe UI" panose="020B0502040204020203" pitchFamily="34" charset="0"/>
                        </a:rPr>
                        <a:t>DOT-3AAX</a:t>
                      </a:r>
                      <a:endParaRPr lang="zh-CN" altLang="en-US" sz="1600" b="1" dirty="0">
                        <a:latin typeface="Segoe UI" panose="020B0502040204020203" pitchFamily="34" charset="0"/>
                        <a:cs typeface="Segoe UI" panose="020B0502040204020203" pitchFamily="34" charset="0"/>
                      </a:endParaRPr>
                    </a:p>
                  </a:txBody>
                  <a:tcPr anchor="ctr"/>
                </a:tc>
              </a:tr>
              <a:tr h="370840">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40ft</a:t>
                      </a:r>
                      <a:endParaRPr lang="zh-CN" altLang="en-US" sz="1600"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40ft</a:t>
                      </a:r>
                      <a:endParaRPr lang="zh-CN" altLang="en-US" sz="1600"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40ft</a:t>
                      </a:r>
                      <a:endParaRPr lang="zh-CN" altLang="en-US" sz="1600" dirty="0">
                        <a:latin typeface="Segoe UI" panose="020B0502040204020203" pitchFamily="34" charset="0"/>
                        <a:cs typeface="Segoe UI" panose="020B0502040204020203" pitchFamily="34" charset="0"/>
                      </a:endParaRPr>
                    </a:p>
                  </a:txBody>
                  <a:tcPr anchor="ctr"/>
                </a:tc>
                <a:tc>
                  <a:txBody>
                    <a:bodyPr/>
                    <a:lstStyle/>
                    <a:p>
                      <a:pPr marL="0" indent="0">
                        <a:buFont typeface="Arial" panose="020B0604020202020204" pitchFamily="34" charset="0"/>
                        <a:buNone/>
                      </a:pPr>
                      <a:r>
                        <a:rPr lang="en-US" altLang="zh-CN" sz="1600" dirty="0" smtClean="0">
                          <a:latin typeface="Segoe UI" panose="020B0502040204020203" pitchFamily="34" charset="0"/>
                          <a:ea typeface="Segoe UI" panose="020B0502040204020203" pitchFamily="34" charset="0"/>
                          <a:cs typeface="Segoe UI" panose="020B0502040204020203" pitchFamily="34" charset="0"/>
                        </a:rPr>
                        <a:t>20ft</a:t>
                      </a:r>
                      <a:endParaRPr lang="zh-CN" altLang="en-US" sz="1600" dirty="0">
                        <a:latin typeface="Segoe UI" panose="020B0502040204020203" pitchFamily="34" charset="0"/>
                        <a:cs typeface="Segoe UI" panose="020B0502040204020203" pitchFamily="34" charset="0"/>
                      </a:endParaRPr>
                    </a:p>
                  </a:txBody>
                  <a:tcPr anchor="ctr"/>
                </a:tc>
              </a:tr>
              <a:tr h="370840">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250bar</a:t>
                      </a:r>
                      <a:endParaRPr lang="zh-CN" altLang="en-US" sz="1600"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250bar</a:t>
                      </a:r>
                      <a:endParaRPr lang="zh-CN" altLang="en-US" sz="1600"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250bar</a:t>
                      </a:r>
                      <a:endParaRPr lang="zh-CN" altLang="en-US" sz="1600" dirty="0">
                        <a:latin typeface="Segoe UI" panose="020B0502040204020203" pitchFamily="34" charset="0"/>
                        <a:cs typeface="Segoe UI" panose="020B0502040204020203" pitchFamily="34" charset="0"/>
                      </a:endParaRPr>
                    </a:p>
                  </a:txBody>
                  <a:tcPr anchor="ctr"/>
                </a:tc>
                <a:tc>
                  <a:txBody>
                    <a:bodyPr/>
                    <a:lstStyle/>
                    <a:p>
                      <a:pPr marL="0" indent="0">
                        <a:buFont typeface="Arial" panose="020B0604020202020204" pitchFamily="34" charset="0"/>
                        <a:buNone/>
                      </a:pPr>
                      <a:r>
                        <a:rPr lang="en-US" altLang="zh-CN" sz="1600" dirty="0" smtClean="0">
                          <a:latin typeface="Segoe UI" panose="020B0502040204020203" pitchFamily="34" charset="0"/>
                          <a:ea typeface="Segoe UI" panose="020B0502040204020203" pitchFamily="34" charset="0"/>
                          <a:cs typeface="Segoe UI" panose="020B0502040204020203" pitchFamily="34" charset="0"/>
                        </a:rPr>
                        <a:t>250bar</a:t>
                      </a:r>
                      <a:endParaRPr lang="zh-CN" altLang="en-US" sz="1600" dirty="0">
                        <a:latin typeface="Segoe UI" panose="020B0502040204020203" pitchFamily="34" charset="0"/>
                        <a:cs typeface="Segoe UI" panose="020B0502040204020203" pitchFamily="34" charset="0"/>
                      </a:endParaRPr>
                    </a:p>
                  </a:txBody>
                  <a:tcPr anchor="ctr"/>
                </a:tc>
              </a:tr>
              <a:tr h="370840">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10 cylinders</a:t>
                      </a:r>
                      <a:endParaRPr lang="zh-CN" altLang="en-US" sz="1600"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12 cylinders</a:t>
                      </a:r>
                      <a:endParaRPr lang="zh-CN" altLang="en-US" sz="1600"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12 cylinders</a:t>
                      </a:r>
                      <a:endParaRPr lang="zh-CN" altLang="en-US" sz="1600"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9 cylinders</a:t>
                      </a:r>
                      <a:endParaRPr lang="zh-CN" altLang="en-US" sz="1600" dirty="0">
                        <a:latin typeface="Segoe UI" panose="020B0502040204020203" pitchFamily="34" charset="0"/>
                        <a:cs typeface="Segoe UI" panose="020B0502040204020203" pitchFamily="34" charset="0"/>
                      </a:endParaRPr>
                    </a:p>
                  </a:txBody>
                  <a:tcPr anchor="ctr"/>
                </a:tc>
              </a:tr>
              <a:tr h="370840">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∅559x17.3x11580mm</a:t>
                      </a:r>
                      <a:endParaRPr lang="en-US" altLang="zh-CN" sz="1600" dirty="0" smtClean="0">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∅559x14.8x10975mm</a:t>
                      </a:r>
                      <a:endParaRPr lang="en-US" altLang="zh-CN" sz="1600" dirty="0" smtClean="0">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∅559x9.3/6.75x12190mm</a:t>
                      </a:r>
                      <a:endParaRPr lang="en-US" altLang="zh-CN" sz="1600" dirty="0" smtClean="0">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pPr marL="0" indent="0">
                        <a:buFont typeface="Arial" panose="020B0604020202020204" pitchFamily="34" charset="0"/>
                        <a:buNone/>
                      </a:pPr>
                      <a:r>
                        <a:rPr lang="en-US" altLang="zh-CN" sz="1600" dirty="0" smtClean="0">
                          <a:latin typeface="Segoe UI" panose="020B0502040204020203" pitchFamily="34" charset="0"/>
                          <a:ea typeface="Segoe UI" panose="020B0502040204020203" pitchFamily="34" charset="0"/>
                          <a:cs typeface="Segoe UI" panose="020B0502040204020203" pitchFamily="34" charset="0"/>
                        </a:rPr>
                        <a:t>∅715x22.1x5400mm</a:t>
                      </a:r>
                      <a:endParaRPr lang="en-US" altLang="zh-CN" sz="1600" dirty="0" smtClean="0">
                        <a:latin typeface="Segoe UI" panose="020B0502040204020203" pitchFamily="34" charset="0"/>
                        <a:ea typeface="Segoe UI" panose="020B0502040204020203" pitchFamily="34" charset="0"/>
                        <a:cs typeface="Segoe UI" panose="020B0502040204020203" pitchFamily="34" charset="0"/>
                      </a:endParaRPr>
                    </a:p>
                  </a:txBody>
                  <a:tcPr anchor="ctr"/>
                </a:tc>
              </a:tr>
              <a:tr h="370840">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23.7M</a:t>
                      </a:r>
                      <a:r>
                        <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rPr>
                        <a:t>3</a:t>
                      </a:r>
                      <a:endPar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27.6M</a:t>
                      </a:r>
                      <a:r>
                        <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rPr>
                        <a:t>3</a:t>
                      </a:r>
                      <a:endPar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32M</a:t>
                      </a:r>
                      <a:r>
                        <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rPr>
                        <a:t>3</a:t>
                      </a:r>
                      <a:endPar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pPr marL="0" indent="0">
                        <a:buFont typeface="Arial" panose="020B0604020202020204" pitchFamily="34" charset="0"/>
                        <a:buNone/>
                      </a:pPr>
                      <a:r>
                        <a:rPr lang="en-US" altLang="zh-CN" sz="1600" dirty="0" smtClean="0">
                          <a:latin typeface="Segoe UI" panose="020B0502040204020203" pitchFamily="34" charset="0"/>
                          <a:ea typeface="Segoe UI" panose="020B0502040204020203" pitchFamily="34" charset="0"/>
                          <a:cs typeface="Segoe UI" panose="020B0502040204020203" pitchFamily="34" charset="0"/>
                        </a:rPr>
                        <a:t>15.48M</a:t>
                      </a:r>
                      <a:r>
                        <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rPr>
                        <a:t>3</a:t>
                      </a:r>
                      <a:endPar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endParaRPr>
                    </a:p>
                  </a:txBody>
                  <a:tcPr anchor="ctr"/>
                </a:tc>
              </a:tr>
              <a:tr h="370840">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7075NM</a:t>
                      </a:r>
                      <a:r>
                        <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rPr>
                        <a:t>3</a:t>
                      </a:r>
                      <a:endParaRPr lang="zh-CN" altLang="en-US" sz="1600" baseline="30000"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8380NM</a:t>
                      </a:r>
                      <a:r>
                        <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rPr>
                        <a:t>3</a:t>
                      </a:r>
                      <a:endParaRPr lang="zh-CN" altLang="en-US" sz="1600" baseline="30000" dirty="0">
                        <a:latin typeface="Segoe UI" panose="020B0502040204020203" pitchFamily="34" charset="0"/>
                        <a:cs typeface="Segoe UI" panose="020B0502040204020203" pitchFamily="34" charset="0"/>
                      </a:endParaRPr>
                    </a:p>
                  </a:txBody>
                  <a:tcPr anchor="ctr"/>
                </a:tc>
                <a:tc>
                  <a:txBody>
                    <a:bodyPr/>
                    <a:lstStyle/>
                    <a:p>
                      <a:r>
                        <a:rPr lang="en-US" altLang="zh-CN" sz="1600" dirty="0" smtClean="0">
                          <a:latin typeface="Segoe UI" panose="020B0502040204020203" pitchFamily="34" charset="0"/>
                          <a:ea typeface="Segoe UI" panose="020B0502040204020203" pitchFamily="34" charset="0"/>
                          <a:cs typeface="Segoe UI" panose="020B0502040204020203" pitchFamily="34" charset="0"/>
                        </a:rPr>
                        <a:t>9570NM</a:t>
                      </a:r>
                      <a:r>
                        <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rPr>
                        <a:t>3</a:t>
                      </a:r>
                      <a:endParaRPr lang="zh-CN" altLang="en-US" sz="1600" baseline="30000" dirty="0">
                        <a:latin typeface="Segoe UI" panose="020B0502040204020203" pitchFamily="34" charset="0"/>
                        <a:cs typeface="Segoe UI" panose="020B0502040204020203" pitchFamily="34" charset="0"/>
                      </a:endParaRPr>
                    </a:p>
                  </a:txBody>
                  <a:tcPr anchor="ctr"/>
                </a:tc>
                <a:tc>
                  <a:txBody>
                    <a:bodyPr/>
                    <a:lstStyle/>
                    <a:p>
                      <a:pPr marL="0" indent="0">
                        <a:buFont typeface="Arial" panose="020B0604020202020204" pitchFamily="34" charset="0"/>
                        <a:buNone/>
                      </a:pPr>
                      <a:r>
                        <a:rPr lang="en-US" altLang="zh-CN" sz="1600" dirty="0" smtClean="0">
                          <a:latin typeface="Segoe UI" panose="020B0502040204020203" pitchFamily="34" charset="0"/>
                          <a:ea typeface="Segoe UI" panose="020B0502040204020203" pitchFamily="34" charset="0"/>
                          <a:cs typeface="Segoe UI" panose="020B0502040204020203" pitchFamily="34" charset="0"/>
                        </a:rPr>
                        <a:t>4700NM</a:t>
                      </a:r>
                      <a:r>
                        <a:rPr lang="en-US" altLang="zh-CN" sz="1600" baseline="30000" dirty="0" smtClean="0">
                          <a:latin typeface="Segoe UI" panose="020B0502040204020203" pitchFamily="34" charset="0"/>
                          <a:ea typeface="Segoe UI" panose="020B0502040204020203" pitchFamily="34" charset="0"/>
                          <a:cs typeface="Segoe UI" panose="020B0502040204020203" pitchFamily="34" charset="0"/>
                        </a:rPr>
                        <a:t>3</a:t>
                      </a:r>
                      <a:endParaRPr lang="zh-CN" altLang="en-US" sz="1600" baseline="30000" dirty="0">
                        <a:latin typeface="Segoe UI" panose="020B0502040204020203" pitchFamily="34" charset="0"/>
                        <a:cs typeface="Segoe UI" panose="020B0502040204020203" pitchFamily="34" charset="0"/>
                      </a:endParaRPr>
                    </a:p>
                  </a:txBody>
                  <a:tcPr anchor="ctr"/>
                </a:tc>
              </a:tr>
            </a:tbl>
          </a:graphicData>
        </a:graphic>
      </p:graphicFrame>
      <p:pic>
        <p:nvPicPr>
          <p:cNvPr id="4" name="图片 3"/>
          <p:cNvPicPr>
            <a:picLocks noChangeAspect="1"/>
          </p:cNvPicPr>
          <p:nvPr>
            <p:custDataLst>
              <p:tags r:id="rId6"/>
            </p:custDataLst>
          </p:nvPr>
        </p:nvPicPr>
        <p:blipFill>
          <a:blip r:embed="rId7"/>
          <a:stretch>
            <a:fillRect/>
          </a:stretch>
        </p:blipFill>
        <p:spPr>
          <a:xfrm>
            <a:off x="363855" y="3832860"/>
            <a:ext cx="5849620" cy="2774950"/>
          </a:xfrm>
          <a:prstGeom prst="rect">
            <a:avLst/>
          </a:prstGeom>
        </p:spPr>
      </p:pic>
      <p:pic>
        <p:nvPicPr>
          <p:cNvPr id="5" name="图片 4"/>
          <p:cNvPicPr>
            <a:picLocks noChangeAspect="1"/>
          </p:cNvPicPr>
          <p:nvPr>
            <p:custDataLst>
              <p:tags r:id="rId8"/>
            </p:custDataLst>
          </p:nvPr>
        </p:nvPicPr>
        <p:blipFill>
          <a:blip r:embed="rId9"/>
          <a:stretch>
            <a:fillRect/>
          </a:stretch>
        </p:blipFill>
        <p:spPr>
          <a:xfrm>
            <a:off x="6296025" y="3688715"/>
            <a:ext cx="5657850" cy="3022600"/>
          </a:xfrm>
          <a:prstGeom prst="rect">
            <a:avLst/>
          </a:prstGeom>
        </p:spPr>
      </p:pic>
      <p:pic>
        <p:nvPicPr>
          <p:cNvPr id="9" name="图片 8"/>
          <p:cNvPicPr>
            <a:picLocks noChangeAspect="1"/>
          </p:cNvPicPr>
          <p:nvPr>
            <p:custDataLst>
              <p:tags r:id="rId10"/>
            </p:custDataLst>
          </p:nvPr>
        </p:nvPicPr>
        <p:blipFill>
          <a:blip r:embed="rId11"/>
          <a:stretch>
            <a:fillRect/>
          </a:stretch>
        </p:blipFill>
        <p:spPr>
          <a:xfrm>
            <a:off x="6419215" y="3924300"/>
            <a:ext cx="4076700" cy="262255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0ddb1e61"/>
          <p:cNvPicPr>
            <a:picLocks noChangeAspect="1"/>
          </p:cNvPicPr>
          <p:nvPr/>
        </p:nvPicPr>
        <p:blipFill>
          <a:blip r:embed="rId1"/>
          <a:stretch>
            <a:fillRect/>
          </a:stretch>
        </p:blipFill>
        <p:spPr>
          <a:xfrm>
            <a:off x="0" y="584200"/>
            <a:ext cx="5760720" cy="2740660"/>
          </a:xfrm>
          <a:prstGeom prst="rect">
            <a:avLst/>
          </a:prstGeom>
        </p:spPr>
      </p:pic>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7" name="文本框 16"/>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5" name="图片 4" descr="6387de914"/>
          <p:cNvPicPr>
            <a:picLocks noChangeAspect="1"/>
          </p:cNvPicPr>
          <p:nvPr/>
        </p:nvPicPr>
        <p:blipFill>
          <a:blip r:embed="rId2"/>
          <a:stretch>
            <a:fillRect/>
          </a:stretch>
        </p:blipFill>
        <p:spPr>
          <a:xfrm>
            <a:off x="0" y="3324860"/>
            <a:ext cx="5760720" cy="3530600"/>
          </a:xfrm>
          <a:prstGeom prst="rect">
            <a:avLst/>
          </a:prstGeom>
        </p:spPr>
      </p:pic>
      <p:pic>
        <p:nvPicPr>
          <p:cNvPr id="9" name="图片 8" descr="6387de913"/>
          <p:cNvPicPr>
            <a:picLocks noChangeAspect="1"/>
          </p:cNvPicPr>
          <p:nvPr/>
        </p:nvPicPr>
        <p:blipFill>
          <a:blip r:embed="rId3"/>
          <a:stretch>
            <a:fillRect/>
          </a:stretch>
        </p:blipFill>
        <p:spPr>
          <a:xfrm>
            <a:off x="5768657" y="584200"/>
            <a:ext cx="6415405" cy="6270625"/>
          </a:xfrm>
          <a:prstGeom prst="rect">
            <a:avLst/>
          </a:prstGeom>
        </p:spPr>
      </p:pic>
      <p:sp>
        <p:nvSpPr>
          <p:cNvPr id="4" name="文本框 3"/>
          <p:cNvSpPr txBox="1"/>
          <p:nvPr/>
        </p:nvSpPr>
        <p:spPr>
          <a:xfrm>
            <a:off x="6096000" y="1050963"/>
            <a:ext cx="5439051" cy="645160"/>
          </a:xfrm>
          <a:prstGeom prst="rect">
            <a:avLst/>
          </a:prstGeom>
          <a:noFill/>
        </p:spPr>
        <p:txBody>
          <a:bodyPr wrap="square" rtlCol="0">
            <a:spAutoFit/>
          </a:bodyPr>
          <a:lstStyle/>
          <a:p>
            <a:pPr marL="571500" indent="-571500">
              <a:buFont typeface="Wingdings" panose="05000000000000000000" pitchFamily="2" charset="2"/>
              <a:buChar char="n"/>
            </a:pPr>
            <a:r>
              <a:rPr lang="en-US" altLang="zh-CN" sz="3600" dirty="0">
                <a:latin typeface="Segoe UI" panose="020B0502040204020203" pitchFamily="34" charset="0"/>
                <a:cs typeface="Segoe UI" panose="020B0502040204020203" pitchFamily="34" charset="0"/>
              </a:rPr>
              <a:t>H2 Refueling Station </a:t>
            </a:r>
            <a:endParaRPr lang="en-US" altLang="zh-CN" sz="3600" dirty="0">
              <a:latin typeface="Segoe UI" panose="020B0502040204020203" pitchFamily="34" charset="0"/>
              <a:cs typeface="Segoe UI" panose="020B0502040204020203"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2" name="矩形 11"/>
          <p:cNvSpPr/>
          <p:nvPr/>
        </p:nvSpPr>
        <p:spPr>
          <a:xfrm>
            <a:off x="1625712" y="584628"/>
            <a:ext cx="10566287" cy="829945"/>
          </a:xfrm>
          <a:prstGeom prst="rect">
            <a:avLst/>
          </a:prstGeom>
          <a:solidFill>
            <a:srgbClr val="00B050"/>
          </a:solidFill>
          <a:ln>
            <a:noFill/>
          </a:ln>
        </p:spPr>
        <p:txBody>
          <a:bodyPr wrap="square">
            <a:spAutoFit/>
          </a:bodyPr>
          <a:lstStyle/>
          <a:p>
            <a:r>
              <a:rPr lang="en-US" altLang="zh-CN" sz="28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High Pressure Product</a:t>
            </a:r>
            <a:endParaRPr lang="en-US" altLang="zh-CN" sz="28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altLang="zh-CN"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Hydrogen and CNG Storage </a:t>
            </a:r>
            <a:r>
              <a:rPr lang="en-US" altLang="zh-CN" sz="2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Cascade</a:t>
            </a:r>
            <a:endPar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文本框 13"/>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17" name="Picture 5"/>
          <p:cNvPicPr>
            <a:picLocks noChangeAspect="1" noChangeArrowheads="1"/>
          </p:cNvPicPr>
          <p:nvPr/>
        </p:nvPicPr>
        <p:blipFill>
          <a:blip r:embed="rId1"/>
          <a:srcRect/>
          <a:stretch>
            <a:fillRect/>
          </a:stretch>
        </p:blipFill>
        <p:spPr bwMode="auto">
          <a:xfrm>
            <a:off x="3630519" y="1744189"/>
            <a:ext cx="3995635" cy="1981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p:cNvPicPr>
            <a:picLocks noChangeAspect="1" noChangeArrowheads="1"/>
          </p:cNvPicPr>
          <p:nvPr/>
        </p:nvPicPr>
        <p:blipFill>
          <a:blip r:embed="rId2"/>
          <a:srcRect/>
          <a:stretch>
            <a:fillRect/>
          </a:stretch>
        </p:blipFill>
        <p:spPr bwMode="auto">
          <a:xfrm>
            <a:off x="7912888" y="1738265"/>
            <a:ext cx="4045742" cy="1981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格 2"/>
          <p:cNvGraphicFramePr>
            <a:graphicFrameLocks noGrp="1"/>
          </p:cNvGraphicFramePr>
          <p:nvPr/>
        </p:nvGraphicFramePr>
        <p:xfrm>
          <a:off x="667714" y="3981526"/>
          <a:ext cx="10856631" cy="2419275"/>
        </p:xfrm>
        <a:graphic>
          <a:graphicData uri="http://schemas.openxmlformats.org/drawingml/2006/table">
            <a:tbl>
              <a:tblPr firstRow="1" firstCol="1" bandRow="1">
                <a:tableStyleId>{7DF18680-E054-41AD-8BC1-D1AEF772440D}</a:tableStyleId>
              </a:tblPr>
              <a:tblGrid>
                <a:gridCol w="2308296"/>
                <a:gridCol w="1161791"/>
                <a:gridCol w="867268"/>
                <a:gridCol w="1011981"/>
                <a:gridCol w="1007867"/>
                <a:gridCol w="1315715"/>
                <a:gridCol w="1161791"/>
                <a:gridCol w="1010961"/>
                <a:gridCol w="1010961"/>
              </a:tblGrid>
              <a:tr h="439551">
                <a:tc rowSpan="2">
                  <a:txBody>
                    <a:bodyPr/>
                    <a:lstStyle/>
                    <a:p>
                      <a:pPr marL="27305" algn="ctr">
                        <a:spcAft>
                          <a:spcPts val="0"/>
                        </a:spcAft>
                      </a:pPr>
                      <a:r>
                        <a:rPr lang="en-US" sz="1400" dirty="0">
                          <a:effectLst/>
                        </a:rPr>
                        <a:t>DESIGN PRESSURE </a:t>
                      </a:r>
                      <a:endParaRPr lang="en-US" sz="1400" dirty="0" smtClean="0">
                        <a:effectLst/>
                      </a:endParaRPr>
                    </a:p>
                    <a:p>
                      <a:pPr marL="27305" algn="ctr">
                        <a:spcAft>
                          <a:spcPts val="0"/>
                        </a:spcAft>
                      </a:pPr>
                      <a:r>
                        <a:rPr lang="en-US" altLang="zh-CN" sz="1400" dirty="0" smtClean="0">
                          <a:effectLst/>
                        </a:rPr>
                        <a:t>(ASME</a:t>
                      </a:r>
                      <a:r>
                        <a:rPr lang="en-US" altLang="zh-CN" sz="1400" baseline="0" dirty="0" smtClean="0">
                          <a:effectLst/>
                        </a:rPr>
                        <a:t> STANDARD)</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gridSpan="2">
                  <a:txBody>
                    <a:bodyPr/>
                    <a:lstStyle/>
                    <a:p>
                      <a:pPr algn="ctr">
                        <a:spcAft>
                          <a:spcPts val="0"/>
                        </a:spcAft>
                      </a:pPr>
                      <a:r>
                        <a:rPr lang="en-US" sz="1400" dirty="0">
                          <a:effectLst/>
                        </a:rPr>
                        <a:t>OUTSIDE DIAMETER</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hMerge="1">
                  <a:tcPr/>
                </a:tc>
                <a:tc gridSpan="2">
                  <a:txBody>
                    <a:bodyPr/>
                    <a:lstStyle/>
                    <a:p>
                      <a:pPr algn="ctr">
                        <a:spcAft>
                          <a:spcPts val="0"/>
                        </a:spcAft>
                      </a:pPr>
                      <a:r>
                        <a:rPr lang="en-US" sz="1400">
                          <a:effectLst/>
                        </a:rPr>
                        <a:t>LENGTH</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hMerge="1">
                  <a:tcPr/>
                </a:tc>
                <a:tc gridSpan="2">
                  <a:txBody>
                    <a:bodyPr/>
                    <a:lstStyle/>
                    <a:p>
                      <a:pPr algn="ctr">
                        <a:spcAft>
                          <a:spcPts val="0"/>
                        </a:spcAft>
                      </a:pPr>
                      <a:r>
                        <a:rPr lang="en-US" sz="1400" dirty="0">
                          <a:effectLst/>
                        </a:rPr>
                        <a:t>NOMINAL WATER VOLUME</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hMerge="1">
                  <a:tcPr/>
                </a:tc>
                <a:tc gridSpan="2">
                  <a:txBody>
                    <a:bodyPr/>
                    <a:lstStyle/>
                    <a:p>
                      <a:pPr algn="ctr">
                        <a:spcAft>
                          <a:spcPts val="0"/>
                        </a:spcAft>
                      </a:pPr>
                      <a:r>
                        <a:rPr lang="en-US" sz="1400" dirty="0">
                          <a:effectLst/>
                        </a:rPr>
                        <a:t>WEIGHT/ UNIT </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hMerge="1">
                  <a:tcPr/>
                </a:tc>
              </a:tr>
              <a:tr h="248556">
                <a:tc vMerge="1">
                  <a:tcPr/>
                </a:tc>
                <a:tc>
                  <a:txBody>
                    <a:bodyPr/>
                    <a:lstStyle/>
                    <a:p>
                      <a:pPr algn="ctr">
                        <a:spcAft>
                          <a:spcPts val="0"/>
                        </a:spcAft>
                      </a:pPr>
                      <a:r>
                        <a:rPr lang="en-US" sz="1400" dirty="0">
                          <a:effectLst/>
                        </a:rPr>
                        <a:t>in</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a:effectLst/>
                        </a:rPr>
                        <a:t>mm</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err="1">
                          <a:effectLst/>
                        </a:rPr>
                        <a:t>ft</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a:effectLst/>
                        </a:rPr>
                        <a:t>mm</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smtClean="0">
                          <a:effectLst/>
                        </a:rPr>
                        <a:t>Cubic</a:t>
                      </a:r>
                      <a:r>
                        <a:rPr lang="en-US" sz="1400" baseline="0" dirty="0" smtClean="0">
                          <a:effectLst/>
                        </a:rPr>
                        <a:t> </a:t>
                      </a:r>
                      <a:r>
                        <a:rPr lang="en-US" sz="1400" dirty="0" err="1" smtClean="0">
                          <a:effectLst/>
                        </a:rPr>
                        <a:t>ft</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a:effectLst/>
                        </a:rPr>
                        <a:t>liters</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err="1">
                          <a:effectLst/>
                        </a:rPr>
                        <a:t>lbs</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kg</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r>
              <a:tr h="375014">
                <a:tc>
                  <a:txBody>
                    <a:bodyPr/>
                    <a:lstStyle/>
                    <a:p>
                      <a:pPr algn="ctr">
                        <a:spcAft>
                          <a:spcPts val="0"/>
                        </a:spcAft>
                      </a:pPr>
                      <a:r>
                        <a:rPr lang="en-US" sz="1400" dirty="0">
                          <a:effectLst/>
                        </a:rPr>
                        <a:t>8000psi / 552bar </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16</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406</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29</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indent="66675">
                        <a:spcAft>
                          <a:spcPts val="0"/>
                        </a:spcAft>
                      </a:pPr>
                      <a:r>
                        <a:rPr lang="en-US" sz="1400">
                          <a:effectLst/>
                        </a:rPr>
                        <a:t>8840</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a:effectLst/>
                        </a:rPr>
                        <a:t>24</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685</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7412</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3362</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r>
              <a:tr h="307860">
                <a:tc rowSpan="2">
                  <a:txBody>
                    <a:bodyPr/>
                    <a:lstStyle/>
                    <a:p>
                      <a:pPr algn="ctr">
                        <a:spcAft>
                          <a:spcPts val="0"/>
                        </a:spcAft>
                      </a:pPr>
                      <a:r>
                        <a:rPr lang="en-US" sz="1400" dirty="0" smtClean="0">
                          <a:effectLst/>
                        </a:rPr>
                        <a:t>5500psi </a:t>
                      </a:r>
                      <a:r>
                        <a:rPr lang="en-US" sz="1400" dirty="0">
                          <a:effectLst/>
                        </a:rPr>
                        <a:t>/ 379bar </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a:effectLst/>
                        </a:rPr>
                        <a:t>20</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508</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23</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spcAft>
                          <a:spcPts val="0"/>
                        </a:spcAft>
                      </a:pPr>
                      <a:r>
                        <a:rPr lang="en-US" sz="1400">
                          <a:effectLst/>
                        </a:rPr>
                        <a:t> 7,010 </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a:effectLst/>
                        </a:rPr>
                        <a:t>34.3</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972</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6702</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a:effectLst/>
                        </a:rPr>
                        <a:t>3042</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r>
              <a:tr h="312221">
                <a:tc vMerge="1">
                  <a:tcPr/>
                </a:tc>
                <a:tc>
                  <a:txBody>
                    <a:bodyPr/>
                    <a:lstStyle/>
                    <a:p>
                      <a:pPr algn="ctr">
                        <a:spcAft>
                          <a:spcPts val="0"/>
                        </a:spcAft>
                      </a:pPr>
                      <a:r>
                        <a:rPr lang="en-US" sz="1400">
                          <a:effectLst/>
                        </a:rPr>
                        <a:t>20</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508</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38</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spcAft>
                          <a:spcPts val="0"/>
                        </a:spcAft>
                      </a:pPr>
                      <a:r>
                        <a:rPr lang="en-US" sz="1400">
                          <a:effectLst/>
                        </a:rPr>
                        <a:t>11,580</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58</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1642</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11070</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a:effectLst/>
                        </a:rPr>
                        <a:t>5020</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r>
              <a:tr h="377630">
                <a:tc>
                  <a:txBody>
                    <a:bodyPr/>
                    <a:lstStyle/>
                    <a:p>
                      <a:pPr algn="ctr">
                        <a:spcAft>
                          <a:spcPts val="0"/>
                        </a:spcAft>
                      </a:pPr>
                      <a:r>
                        <a:rPr lang="en-US" sz="1400" dirty="0" smtClean="0">
                          <a:effectLst/>
                        </a:rPr>
                        <a:t>4000psi / </a:t>
                      </a:r>
                      <a:r>
                        <a:rPr lang="en-US" sz="1400" dirty="0">
                          <a:effectLst/>
                        </a:rPr>
                        <a:t>276bar </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24</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610</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24</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spcAft>
                          <a:spcPts val="0"/>
                        </a:spcAft>
                      </a:pPr>
                      <a:r>
                        <a:rPr lang="en-US" sz="1400">
                          <a:effectLst/>
                        </a:rPr>
                        <a:t> 7,315 </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54.3</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1536</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7400</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3357</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r>
              <a:tr h="358443">
                <a:tc>
                  <a:txBody>
                    <a:bodyPr/>
                    <a:lstStyle/>
                    <a:p>
                      <a:pPr algn="ctr">
                        <a:spcAft>
                          <a:spcPts val="0"/>
                        </a:spcAft>
                      </a:pPr>
                      <a:r>
                        <a:rPr lang="en-US" sz="1400" dirty="0" smtClean="0">
                          <a:effectLst/>
                        </a:rPr>
                        <a:t>2800psi / 193bar </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24</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610</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24</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spcAft>
                          <a:spcPts val="0"/>
                        </a:spcAft>
                      </a:pPr>
                      <a:r>
                        <a:rPr lang="en-US" sz="1400">
                          <a:effectLst/>
                        </a:rPr>
                        <a:t> 7,315 </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58.6</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1674</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a:effectLst/>
                        </a:rPr>
                        <a:t>6052</a:t>
                      </a:r>
                      <a:endParaRPr lang="zh-CN" sz="180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c>
                  <a:txBody>
                    <a:bodyPr/>
                    <a:lstStyle/>
                    <a:p>
                      <a:pPr algn="ctr">
                        <a:spcAft>
                          <a:spcPts val="0"/>
                        </a:spcAft>
                      </a:pPr>
                      <a:r>
                        <a:rPr lang="en-US" sz="1400" dirty="0">
                          <a:effectLst/>
                        </a:rPr>
                        <a:t>2745</a:t>
                      </a:r>
                      <a:endParaRPr lang="zh-CN" sz="1800" dirty="0">
                        <a:effectLst/>
                        <a:latin typeface="Segoe UI" panose="020B0502040204020203" pitchFamily="34" charset="0"/>
                        <a:ea typeface="宋体" panose="02010600030101010101" pitchFamily="2" charset="-122"/>
                        <a:cs typeface="Segoe UI" panose="020B0502040204020203" pitchFamily="34" charset="0"/>
                      </a:endParaRPr>
                    </a:p>
                  </a:txBody>
                  <a:tcPr marL="68580" marR="68580" marT="0" marB="0" anchor="ctr"/>
                </a:tc>
              </a:tr>
            </a:tbl>
          </a:graphicData>
        </a:graphic>
      </p:graphicFrame>
      <p:pic>
        <p:nvPicPr>
          <p:cNvPr id="1025" name="Picture 1" descr="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258" y="1744189"/>
            <a:ext cx="3082527" cy="1975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文本框 2"/>
          <p:cNvSpPr txBox="1"/>
          <p:nvPr/>
        </p:nvSpPr>
        <p:spPr>
          <a:xfrm>
            <a:off x="0" y="1002158"/>
            <a:ext cx="4310743" cy="646331"/>
          </a:xfrm>
          <a:prstGeom prst="rect">
            <a:avLst/>
          </a:prstGeom>
          <a:solidFill>
            <a:srgbClr val="00B050"/>
          </a:solidFill>
        </p:spPr>
        <p:txBody>
          <a:bodyPr wrap="square" rtlCol="0">
            <a:spAutoFit/>
          </a:bodyPr>
          <a:lstStyle/>
          <a:p>
            <a:pPr algn="r"/>
            <a:r>
              <a:rPr lang="en-US" altLang="zh-CN" sz="3600" b="1" dirty="0" smtClean="0">
                <a:solidFill>
                  <a:schemeClr val="bg1"/>
                </a:solidFill>
                <a:latin typeface="Segoe UI" panose="020B0502040204020203" pitchFamily="34" charset="0"/>
                <a:cs typeface="Segoe UI" panose="020B0502040204020203" pitchFamily="34" charset="0"/>
              </a:rPr>
              <a:t>Application</a:t>
            </a:r>
            <a:endParaRPr lang="zh-CN" altLang="en-US" sz="3600" b="1" dirty="0">
              <a:solidFill>
                <a:schemeClr val="bg1"/>
              </a:solidFill>
              <a:latin typeface="Segoe UI" panose="020B0502040204020203" pitchFamily="34" charset="0"/>
              <a:cs typeface="Segoe UI" panose="020B0502040204020203" pitchFamily="34" charset="0"/>
            </a:endParaRPr>
          </a:p>
        </p:txBody>
      </p:sp>
      <p:sp>
        <p:nvSpPr>
          <p:cNvPr id="4" name="文本框 3"/>
          <p:cNvSpPr txBox="1"/>
          <p:nvPr/>
        </p:nvSpPr>
        <p:spPr>
          <a:xfrm>
            <a:off x="1625712" y="1964767"/>
            <a:ext cx="9696249" cy="3539430"/>
          </a:xfrm>
          <a:prstGeom prst="rect">
            <a:avLst/>
          </a:prstGeom>
          <a:noFill/>
        </p:spPr>
        <p:txBody>
          <a:bodyPr wrap="square" rtlCol="0">
            <a:spAutoFit/>
          </a:bodyPr>
          <a:lstStyle/>
          <a:p>
            <a:pPr marL="571500" indent="-571500">
              <a:buFont typeface="Wingdings" panose="05000000000000000000" pitchFamily="2" charset="2"/>
              <a:buChar char="n"/>
            </a:pPr>
            <a:r>
              <a:rPr lang="en-US" altLang="zh-CN" sz="3200" dirty="0" smtClean="0">
                <a:latin typeface="Segoe UI" panose="020B0502040204020203" pitchFamily="34" charset="0"/>
                <a:cs typeface="Segoe UI" panose="020B0502040204020203" pitchFamily="34" charset="0"/>
              </a:rPr>
              <a:t>CNG Tube Trailer for transportation</a:t>
            </a:r>
            <a:endParaRPr lang="en-US" altLang="zh-CN" sz="3200" dirty="0" smtClean="0">
              <a:latin typeface="Segoe UI" panose="020B0502040204020203" pitchFamily="34" charset="0"/>
              <a:cs typeface="Segoe UI" panose="020B0502040204020203" pitchFamily="34" charset="0"/>
            </a:endParaRPr>
          </a:p>
          <a:p>
            <a:pPr marL="571500" indent="-571500">
              <a:buFont typeface="Wingdings" panose="05000000000000000000" pitchFamily="2" charset="2"/>
              <a:buChar char="n"/>
            </a:pPr>
            <a:r>
              <a:rPr lang="en-US" altLang="zh-CN" sz="3200" dirty="0" smtClean="0">
                <a:latin typeface="Segoe UI" panose="020B0502040204020203" pitchFamily="34" charset="0"/>
                <a:cs typeface="Segoe UI" panose="020B0502040204020203" pitchFamily="34" charset="0"/>
              </a:rPr>
              <a:t>CNG Refueling Station</a:t>
            </a:r>
            <a:endParaRPr lang="en-US" altLang="zh-CN" sz="3200" dirty="0" smtClean="0">
              <a:latin typeface="Segoe UI" panose="020B0502040204020203" pitchFamily="34" charset="0"/>
              <a:cs typeface="Segoe UI" panose="020B0502040204020203" pitchFamily="34" charset="0"/>
            </a:endParaRPr>
          </a:p>
          <a:p>
            <a:pPr marL="571500" indent="-571500">
              <a:buFont typeface="Wingdings" panose="05000000000000000000" pitchFamily="2" charset="2"/>
              <a:buChar char="n"/>
            </a:pPr>
            <a:r>
              <a:rPr lang="en-US" altLang="zh-CN" sz="3200" dirty="0" smtClean="0">
                <a:latin typeface="Segoe UI" panose="020B0502040204020203" pitchFamily="34" charset="0"/>
                <a:cs typeface="Segoe UI" panose="020B0502040204020203" pitchFamily="34" charset="0"/>
              </a:rPr>
              <a:t>Industrial Application</a:t>
            </a:r>
            <a:endParaRPr lang="en-US" altLang="zh-CN" sz="3200" dirty="0" smtClean="0">
              <a:latin typeface="Segoe UI" panose="020B0502040204020203" pitchFamily="34" charset="0"/>
              <a:cs typeface="Segoe UI" panose="020B0502040204020203" pitchFamily="34" charset="0"/>
            </a:endParaRPr>
          </a:p>
          <a:p>
            <a:pPr marL="571500" indent="-571500">
              <a:buFont typeface="Wingdings" panose="05000000000000000000" pitchFamily="2" charset="2"/>
              <a:buChar char="n"/>
            </a:pPr>
            <a:r>
              <a:rPr lang="en-US" altLang="zh-CN" sz="3200" dirty="0" smtClean="0">
                <a:latin typeface="Segoe UI" panose="020B0502040204020203" pitchFamily="34" charset="0"/>
                <a:cs typeface="Segoe UI" panose="020B0502040204020203" pitchFamily="34" charset="0"/>
              </a:rPr>
              <a:t>Power Plant</a:t>
            </a:r>
            <a:endParaRPr lang="en-US" altLang="zh-CN" sz="3200" dirty="0" smtClean="0">
              <a:latin typeface="Segoe UI" panose="020B0502040204020203" pitchFamily="34" charset="0"/>
              <a:cs typeface="Segoe UI" panose="020B0502040204020203" pitchFamily="34" charset="0"/>
            </a:endParaRPr>
          </a:p>
          <a:p>
            <a:pPr marL="571500" indent="-571500">
              <a:buFont typeface="Wingdings" panose="05000000000000000000" pitchFamily="2" charset="2"/>
              <a:buChar char="n"/>
            </a:pPr>
            <a:r>
              <a:rPr lang="en-US" altLang="zh-CN" sz="3200" dirty="0" smtClean="0">
                <a:latin typeface="Segoe UI" panose="020B0502040204020203" pitchFamily="34" charset="0"/>
                <a:cs typeface="Segoe UI" panose="020B0502040204020203" pitchFamily="34" charset="0"/>
              </a:rPr>
              <a:t>CNG Carrier</a:t>
            </a:r>
            <a:endParaRPr lang="en-US" altLang="zh-CN" sz="3200" dirty="0" smtClean="0">
              <a:latin typeface="Segoe UI" panose="020B0502040204020203" pitchFamily="34" charset="0"/>
              <a:cs typeface="Segoe UI" panose="020B0502040204020203" pitchFamily="34" charset="0"/>
            </a:endParaRPr>
          </a:p>
          <a:p>
            <a:pPr marL="571500" indent="-571500">
              <a:buFont typeface="Wingdings" panose="05000000000000000000" pitchFamily="2" charset="2"/>
              <a:buChar char="n"/>
            </a:pPr>
            <a:r>
              <a:rPr lang="en-US" altLang="zh-CN" sz="3200" dirty="0" smtClean="0">
                <a:latin typeface="Segoe UI" panose="020B0502040204020203" pitchFamily="34" charset="0"/>
                <a:cs typeface="Segoe UI" panose="020B0502040204020203" pitchFamily="34" charset="0"/>
              </a:rPr>
              <a:t>Tube </a:t>
            </a:r>
            <a:r>
              <a:rPr lang="en-US" altLang="zh-CN" sz="3200" dirty="0">
                <a:latin typeface="Segoe UI" panose="020B0502040204020203" pitchFamily="34" charset="0"/>
                <a:cs typeface="Segoe UI" panose="020B0502040204020203" pitchFamily="34" charset="0"/>
              </a:rPr>
              <a:t>Trailer/Skid of Compressed Industrial Gases</a:t>
            </a:r>
            <a:endParaRPr lang="en-US" altLang="zh-CN" sz="3200" dirty="0">
              <a:latin typeface="Segoe UI" panose="020B0502040204020203" pitchFamily="34" charset="0"/>
              <a:cs typeface="Segoe UI" panose="020B0502040204020203" pitchFamily="34" charset="0"/>
            </a:endParaRPr>
          </a:p>
          <a:p>
            <a:pPr marL="571500" indent="-571500">
              <a:buFont typeface="Wingdings" panose="05000000000000000000" pitchFamily="2" charset="2"/>
              <a:buChar char="n"/>
            </a:pPr>
            <a:r>
              <a:rPr lang="en-US" altLang="zh-CN" sz="3200" dirty="0" smtClean="0">
                <a:latin typeface="Segoe UI" panose="020B0502040204020203" pitchFamily="34" charset="0"/>
                <a:cs typeface="Segoe UI" panose="020B0502040204020203" pitchFamily="34" charset="0"/>
              </a:rPr>
              <a:t>……</a:t>
            </a:r>
            <a:endParaRPr lang="zh-CN" altLang="en-US" sz="3200" dirty="0">
              <a:latin typeface="Segoe UI" panose="020B0502040204020203" pitchFamily="34" charset="0"/>
              <a:cs typeface="Segoe UI" panose="020B0502040204020203" pitchFamily="34" charset="0"/>
            </a:endParaRPr>
          </a:p>
        </p:txBody>
      </p:sp>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2" name="文本框 11"/>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2"/>
          <a:stretch>
            <a:fillRect/>
          </a:stretch>
        </p:blipFill>
        <p:spPr>
          <a:xfrm>
            <a:off x="5848985" y="2476500"/>
            <a:ext cx="6343015" cy="4381500"/>
          </a:xfrm>
          <a:prstGeom prst="rect">
            <a:avLst/>
          </a:prstGeom>
          <a:noFill/>
          <a:ln w="9525">
            <a:noFill/>
          </a:ln>
        </p:spPr>
      </p:pic>
      <p:sp>
        <p:nvSpPr>
          <p:cNvPr id="6" name="TextBox 5"/>
          <p:cNvSpPr txBox="1"/>
          <p:nvPr/>
        </p:nvSpPr>
        <p:spPr>
          <a:xfrm>
            <a:off x="350520" y="984250"/>
            <a:ext cx="5568315" cy="3534410"/>
          </a:xfrm>
          <a:prstGeom prst="rect">
            <a:avLst/>
          </a:prstGeom>
          <a:noFill/>
        </p:spPr>
        <p:txBody>
          <a:bodyPr wrap="square" rtlCol="0">
            <a:noAutofit/>
          </a:bodyPr>
          <a:lstStyle/>
          <a:p>
            <a:pPr algn="just"/>
            <a:r>
              <a:rPr lang="en-US" altLang="zh-CN" sz="1335" dirty="0">
                <a:latin typeface="微软雅黑" panose="020B0503020204020204" pitchFamily="34" charset="-122"/>
                <a:ea typeface="微软雅黑" panose="020B0503020204020204" pitchFamily="34" charset="-122"/>
              </a:rPr>
              <a:t>China International Marine Containers (Group) Ltd. (CIMC), the world leading supplier of logistics and energy equipment, headquartered in Shenzhen of China, is dedicated to supplying high-quality and reliable equipment and services, including containers, vehicles, energy, chemical and food equipment, offshore equipment, logistics service, airport facilities, etc..  As a diversified multinational operation group that shoulders the mission of global serving, CIMC has over 300 member enterprises and 3 listed companies in Asia, North America, Europe and Australia, and an extensive sales network that covers more than 100 countries and regions. In 2022, CIMC has witnessed inspiring sales proceeds of 186 billion RMB contributed by its 60,000 excellent staffs.</a:t>
            </a:r>
            <a:endParaRPr lang="en-US" altLang="zh-CN" sz="1335" dirty="0">
              <a:latin typeface="微软雅黑" panose="020B0503020204020204" pitchFamily="34" charset="-122"/>
              <a:ea typeface="微软雅黑" panose="020B0503020204020204" pitchFamily="34" charset="-122"/>
            </a:endParaRPr>
          </a:p>
        </p:txBody>
      </p:sp>
      <p:sp>
        <p:nvSpPr>
          <p:cNvPr id="68" name="TextBox 67"/>
          <p:cNvSpPr txBox="1"/>
          <p:nvPr/>
        </p:nvSpPr>
        <p:spPr>
          <a:xfrm>
            <a:off x="876935" y="3736975"/>
            <a:ext cx="4827905" cy="716280"/>
          </a:xfrm>
          <a:prstGeom prst="rect">
            <a:avLst/>
          </a:prstGeom>
          <a:noFill/>
        </p:spPr>
        <p:txBody>
          <a:bodyPr wrap="none" rtlCol="0">
            <a:noAutofit/>
          </a:bodyPr>
          <a:lstStyle/>
          <a:p>
            <a:r>
              <a:rPr lang="en-US" altLang="zh-CN" sz="2000" dirty="0">
                <a:solidFill>
                  <a:schemeClr val="accent6"/>
                </a:solidFill>
                <a:latin typeface="经典粗宋简" pitchFamily="49" charset="-122"/>
                <a:ea typeface="经典粗宋简" pitchFamily="49" charset="-122"/>
                <a:cs typeface="经典粗宋简" pitchFamily="49" charset="-122"/>
              </a:rPr>
              <a:t>8 </a:t>
            </a:r>
            <a:r>
              <a:rPr lang="en-US" altLang="zh-CN" sz="2000" dirty="0">
                <a:latin typeface="方正粗宋简体" pitchFamily="65" charset="-122"/>
                <a:ea typeface="方正粗宋简体" pitchFamily="65" charset="-122"/>
              </a:rPr>
              <a:t>Business Segments in CIMC</a:t>
            </a:r>
            <a:endParaRPr lang="zh-CN" altLang="en-US" sz="2000" dirty="0">
              <a:latin typeface="方正粗宋简体" pitchFamily="65" charset="-122"/>
              <a:ea typeface="方正粗宋简体" pitchFamily="65" charset="-122"/>
            </a:endParaRPr>
          </a:p>
        </p:txBody>
      </p:sp>
      <p:grpSp>
        <p:nvGrpSpPr>
          <p:cNvPr id="15" name="组合 14"/>
          <p:cNvGrpSpPr/>
          <p:nvPr/>
        </p:nvGrpSpPr>
        <p:grpSpPr>
          <a:xfrm>
            <a:off x="876837" y="4473149"/>
            <a:ext cx="1161768" cy="874350"/>
            <a:chOff x="629869" y="4296742"/>
            <a:chExt cx="1134735" cy="1138675"/>
          </a:xfrm>
        </p:grpSpPr>
        <p:sp>
          <p:nvSpPr>
            <p:cNvPr id="42" name="Text Box 12"/>
            <p:cNvSpPr txBox="1">
              <a:spLocks noChangeArrowheads="1"/>
            </p:cNvSpPr>
            <p:nvPr/>
          </p:nvSpPr>
          <p:spPr bwMode="auto">
            <a:xfrm>
              <a:off x="629869" y="5035992"/>
              <a:ext cx="1092866" cy="39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400" dirty="0">
                  <a:solidFill>
                    <a:schemeClr val="tx1">
                      <a:lumMod val="50000"/>
                      <a:lumOff val="50000"/>
                    </a:schemeClr>
                  </a:solidFill>
                  <a:ea typeface="微软雅黑" panose="020B0503020204020204" pitchFamily="34" charset="-122"/>
                </a:rPr>
                <a:t>Container</a:t>
              </a:r>
              <a:endParaRPr lang="zh-CN" altLang="en-US" sz="1400" dirty="0">
                <a:solidFill>
                  <a:schemeClr val="tx1">
                    <a:lumMod val="50000"/>
                    <a:lumOff val="50000"/>
                  </a:schemeClr>
                </a:solidFill>
                <a:ea typeface="微软雅黑" panose="020B0503020204020204" pitchFamily="34" charset="-122"/>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12337" t="28045" r="13348" b="24779"/>
            <a:stretch>
              <a:fillRect/>
            </a:stretch>
          </p:blipFill>
          <p:spPr>
            <a:xfrm>
              <a:off x="749448" y="4296742"/>
              <a:ext cx="1015156" cy="644426"/>
            </a:xfrm>
            <a:prstGeom prst="rect">
              <a:avLst/>
            </a:prstGeom>
          </p:spPr>
        </p:pic>
      </p:grpSp>
      <p:grpSp>
        <p:nvGrpSpPr>
          <p:cNvPr id="16" name="组合 15"/>
          <p:cNvGrpSpPr/>
          <p:nvPr/>
        </p:nvGrpSpPr>
        <p:grpSpPr>
          <a:xfrm>
            <a:off x="2385497" y="4622980"/>
            <a:ext cx="1580059" cy="724521"/>
            <a:chOff x="1774507" y="4491866"/>
            <a:chExt cx="1543292" cy="943548"/>
          </a:xfrm>
        </p:grpSpPr>
        <p:sp>
          <p:nvSpPr>
            <p:cNvPr id="39" name="Text Box 12"/>
            <p:cNvSpPr txBox="1">
              <a:spLocks noChangeArrowheads="1"/>
            </p:cNvSpPr>
            <p:nvPr/>
          </p:nvSpPr>
          <p:spPr bwMode="auto">
            <a:xfrm>
              <a:off x="1774507" y="5035990"/>
              <a:ext cx="1333094" cy="39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400" dirty="0">
                  <a:solidFill>
                    <a:schemeClr val="tx1">
                      <a:lumMod val="50000"/>
                      <a:lumOff val="50000"/>
                    </a:schemeClr>
                  </a:solidFill>
                  <a:ea typeface="微软雅黑" panose="020B0503020204020204" pitchFamily="34" charset="-122"/>
                </a:rPr>
                <a:t>Vehicles</a:t>
              </a:r>
              <a:endParaRPr lang="zh-CN" altLang="en-US" sz="1400" dirty="0">
                <a:solidFill>
                  <a:schemeClr val="tx1">
                    <a:lumMod val="50000"/>
                    <a:lumOff val="50000"/>
                  </a:schemeClr>
                </a:solidFill>
                <a:ea typeface="微软雅黑" panose="020B0503020204020204" pitchFamily="34" charset="-122"/>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10673" t="36036" r="9208" b="28451"/>
            <a:stretch>
              <a:fillRect/>
            </a:stretch>
          </p:blipFill>
          <p:spPr>
            <a:xfrm>
              <a:off x="1946981" y="4491866"/>
              <a:ext cx="1370818" cy="449302"/>
            </a:xfrm>
            <a:prstGeom prst="rect">
              <a:avLst/>
            </a:prstGeom>
          </p:spPr>
        </p:pic>
      </p:grpSp>
      <p:grpSp>
        <p:nvGrpSpPr>
          <p:cNvPr id="18" name="组合 17"/>
          <p:cNvGrpSpPr/>
          <p:nvPr/>
        </p:nvGrpSpPr>
        <p:grpSpPr>
          <a:xfrm>
            <a:off x="6819020" y="1153316"/>
            <a:ext cx="1188403" cy="1101156"/>
            <a:chOff x="4643552" y="3978287"/>
            <a:chExt cx="1160751" cy="1434045"/>
          </a:xfrm>
        </p:grpSpPr>
        <p:sp>
          <p:nvSpPr>
            <p:cNvPr id="45" name="Text Box 12"/>
            <p:cNvSpPr txBox="1">
              <a:spLocks noChangeArrowheads="1"/>
            </p:cNvSpPr>
            <p:nvPr/>
          </p:nvSpPr>
          <p:spPr bwMode="auto">
            <a:xfrm>
              <a:off x="4643552" y="5012907"/>
              <a:ext cx="1160751" cy="39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400" dirty="0">
                  <a:solidFill>
                    <a:schemeClr val="tx1">
                      <a:lumMod val="50000"/>
                      <a:lumOff val="50000"/>
                    </a:schemeClr>
                  </a:solidFill>
                  <a:ea typeface="微软雅黑" panose="020B0503020204020204" pitchFamily="34" charset="-122"/>
                </a:rPr>
                <a:t>Offshore</a:t>
              </a:r>
              <a:endParaRPr lang="zh-CN" altLang="en-US" sz="1400" dirty="0">
                <a:solidFill>
                  <a:schemeClr val="tx1">
                    <a:lumMod val="50000"/>
                    <a:lumOff val="50000"/>
                  </a:schemeClr>
                </a:solidFill>
                <a:ea typeface="微软雅黑" panose="020B0503020204020204" pitchFamily="34" charset="-122"/>
              </a:endParaRPr>
            </a:p>
          </p:txBody>
        </p:sp>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3171" t="16203" r="16598" b="20927"/>
            <a:stretch>
              <a:fillRect/>
            </a:stretch>
          </p:blipFill>
          <p:spPr>
            <a:xfrm>
              <a:off x="4772757" y="3978287"/>
              <a:ext cx="922472" cy="962881"/>
            </a:xfrm>
            <a:prstGeom prst="rect">
              <a:avLst/>
            </a:prstGeom>
          </p:spPr>
        </p:pic>
      </p:grpSp>
      <p:grpSp>
        <p:nvGrpSpPr>
          <p:cNvPr id="19" name="组合 18"/>
          <p:cNvGrpSpPr/>
          <p:nvPr/>
        </p:nvGrpSpPr>
        <p:grpSpPr>
          <a:xfrm>
            <a:off x="10723491" y="1202652"/>
            <a:ext cx="1152129" cy="1157177"/>
            <a:chOff x="5852262" y="4208757"/>
            <a:chExt cx="1125319" cy="1506999"/>
          </a:xfrm>
        </p:grpSpPr>
        <p:sp>
          <p:nvSpPr>
            <p:cNvPr id="48" name="Text Box 12"/>
            <p:cNvSpPr txBox="1">
              <a:spLocks noChangeArrowheads="1"/>
            </p:cNvSpPr>
            <p:nvPr/>
          </p:nvSpPr>
          <p:spPr bwMode="auto">
            <a:xfrm>
              <a:off x="5852262" y="5035991"/>
              <a:ext cx="1125319" cy="67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400" dirty="0">
                  <a:solidFill>
                    <a:schemeClr val="tx1">
                      <a:lumMod val="50000"/>
                      <a:lumOff val="50000"/>
                    </a:schemeClr>
                  </a:solidFill>
                  <a:ea typeface="微软雅黑" panose="020B0503020204020204" pitchFamily="34" charset="-122"/>
                </a:rPr>
                <a:t>Airport Facilities</a:t>
              </a:r>
              <a:endParaRPr lang="zh-CN" altLang="en-US" sz="1400" dirty="0">
                <a:solidFill>
                  <a:schemeClr val="tx1">
                    <a:lumMod val="50000"/>
                    <a:lumOff val="50000"/>
                  </a:schemeClr>
                </a:solidFill>
                <a:ea typeface="微软雅黑" panose="020B0503020204020204" pitchFamily="34" charset="-122"/>
              </a:endParaRPr>
            </a:p>
          </p:txBody>
        </p:sp>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19823" t="27319" r="16598" b="15428"/>
            <a:stretch>
              <a:fillRect/>
            </a:stretch>
          </p:blipFill>
          <p:spPr>
            <a:xfrm>
              <a:off x="6039816" y="4208757"/>
              <a:ext cx="893311" cy="804419"/>
            </a:xfrm>
            <a:prstGeom prst="rect">
              <a:avLst/>
            </a:prstGeom>
          </p:spPr>
        </p:pic>
      </p:grpSp>
      <p:grpSp>
        <p:nvGrpSpPr>
          <p:cNvPr id="20" name="组合 19"/>
          <p:cNvGrpSpPr/>
          <p:nvPr/>
        </p:nvGrpSpPr>
        <p:grpSpPr>
          <a:xfrm>
            <a:off x="958957" y="5711381"/>
            <a:ext cx="1363459" cy="770164"/>
            <a:chOff x="600239" y="5604112"/>
            <a:chExt cx="1331732" cy="1002989"/>
          </a:xfrm>
        </p:grpSpPr>
        <p:sp>
          <p:nvSpPr>
            <p:cNvPr id="51" name="Text Box 12"/>
            <p:cNvSpPr txBox="1">
              <a:spLocks noChangeArrowheads="1"/>
            </p:cNvSpPr>
            <p:nvPr/>
          </p:nvSpPr>
          <p:spPr bwMode="auto">
            <a:xfrm>
              <a:off x="876918" y="6207677"/>
              <a:ext cx="953754" cy="39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400" dirty="0">
                  <a:solidFill>
                    <a:schemeClr val="tx1">
                      <a:lumMod val="50000"/>
                      <a:lumOff val="50000"/>
                    </a:schemeClr>
                  </a:solidFill>
                  <a:ea typeface="微软雅黑" panose="020B0503020204020204" pitchFamily="34" charset="-122"/>
                </a:rPr>
                <a:t>Logistics</a:t>
              </a:r>
              <a:endParaRPr lang="zh-CN" altLang="en-US" sz="1400" dirty="0">
                <a:solidFill>
                  <a:schemeClr val="tx1">
                    <a:lumMod val="50000"/>
                    <a:lumOff val="50000"/>
                  </a:schemeClr>
                </a:solidFill>
                <a:ea typeface="微软雅黑" panose="020B0503020204020204" pitchFamily="34" charset="-122"/>
              </a:endParaRPr>
            </a:p>
          </p:txBody>
        </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12122" t="23691" r="15347" b="30338"/>
            <a:stretch>
              <a:fillRect/>
            </a:stretch>
          </p:blipFill>
          <p:spPr>
            <a:xfrm>
              <a:off x="600239" y="5604112"/>
              <a:ext cx="1331732" cy="635741"/>
            </a:xfrm>
            <a:prstGeom prst="rect">
              <a:avLst/>
            </a:prstGeom>
          </p:spPr>
        </p:pic>
      </p:grpSp>
      <p:grpSp>
        <p:nvGrpSpPr>
          <p:cNvPr id="21" name="组合 20"/>
          <p:cNvGrpSpPr/>
          <p:nvPr/>
        </p:nvGrpSpPr>
        <p:grpSpPr>
          <a:xfrm>
            <a:off x="2562435" y="5725767"/>
            <a:ext cx="955297" cy="814717"/>
            <a:chOff x="2173062" y="5546090"/>
            <a:chExt cx="933068" cy="1061011"/>
          </a:xfrm>
        </p:grpSpPr>
        <p:sp>
          <p:nvSpPr>
            <p:cNvPr id="54" name="Text Box 12"/>
            <p:cNvSpPr txBox="1">
              <a:spLocks noChangeArrowheads="1"/>
            </p:cNvSpPr>
            <p:nvPr/>
          </p:nvSpPr>
          <p:spPr bwMode="auto">
            <a:xfrm>
              <a:off x="2173062" y="6207677"/>
              <a:ext cx="933068" cy="39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400" dirty="0">
                  <a:solidFill>
                    <a:schemeClr val="tx1">
                      <a:lumMod val="50000"/>
                      <a:lumOff val="50000"/>
                    </a:schemeClr>
                  </a:solidFill>
                  <a:ea typeface="微软雅黑" panose="020B0503020204020204" pitchFamily="34" charset="-122"/>
                </a:rPr>
                <a:t>Finance</a:t>
              </a:r>
              <a:endParaRPr lang="zh-CN" altLang="en-US" sz="1400" dirty="0">
                <a:solidFill>
                  <a:schemeClr val="tx1">
                    <a:lumMod val="50000"/>
                    <a:lumOff val="50000"/>
                  </a:schemeClr>
                </a:solidFill>
                <a:ea typeface="微软雅黑" panose="020B0503020204020204" pitchFamily="34" charset="-122"/>
              </a:endParaRPr>
            </a:p>
          </p:txBody>
        </p:sp>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l="26412" t="25505" r="19992" b="27910"/>
            <a:stretch>
              <a:fillRect/>
            </a:stretch>
          </p:blipFill>
          <p:spPr>
            <a:xfrm>
              <a:off x="2261670" y="5546090"/>
              <a:ext cx="798162" cy="693763"/>
            </a:xfrm>
            <a:prstGeom prst="rect">
              <a:avLst/>
            </a:prstGeom>
          </p:spPr>
        </p:pic>
      </p:grpSp>
      <p:grpSp>
        <p:nvGrpSpPr>
          <p:cNvPr id="22" name="组合 21"/>
          <p:cNvGrpSpPr/>
          <p:nvPr/>
        </p:nvGrpSpPr>
        <p:grpSpPr>
          <a:xfrm>
            <a:off x="3791741" y="5526165"/>
            <a:ext cx="1271593" cy="1039338"/>
            <a:chOff x="3283168" y="5514425"/>
            <a:chExt cx="1000800" cy="1090672"/>
          </a:xfrm>
        </p:grpSpPr>
        <p:sp>
          <p:nvSpPr>
            <p:cNvPr id="57" name="Text Box 12"/>
            <p:cNvSpPr txBox="1">
              <a:spLocks noChangeArrowheads="1"/>
            </p:cNvSpPr>
            <p:nvPr/>
          </p:nvSpPr>
          <p:spPr bwMode="auto">
            <a:xfrm>
              <a:off x="3283168" y="6283243"/>
              <a:ext cx="1000800" cy="32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400" dirty="0">
                  <a:solidFill>
                    <a:schemeClr val="tx1">
                      <a:lumMod val="50000"/>
                      <a:lumOff val="50000"/>
                    </a:schemeClr>
                  </a:solidFill>
                  <a:ea typeface="微软雅黑" panose="020B0503020204020204" pitchFamily="34" charset="-122"/>
                </a:rPr>
                <a:t>Real Estate</a:t>
              </a:r>
              <a:endParaRPr lang="zh-CN" altLang="en-US" sz="1400" dirty="0">
                <a:solidFill>
                  <a:schemeClr val="tx1">
                    <a:lumMod val="50000"/>
                    <a:lumOff val="50000"/>
                  </a:schemeClr>
                </a:solidFill>
                <a:ea typeface="微软雅黑" panose="020B0503020204020204" pitchFamily="34" charset="-122"/>
              </a:endParaRPr>
            </a:p>
          </p:txBody>
        </p:sp>
        <p:pic>
          <p:nvPicPr>
            <p:cNvPr id="13" name="图片 12"/>
            <p:cNvPicPr>
              <a:picLocks noChangeAspect="1"/>
            </p:cNvPicPr>
            <p:nvPr/>
          </p:nvPicPr>
          <p:blipFill rotWithShape="1">
            <a:blip r:embed="rId9" cstate="print">
              <a:extLst>
                <a:ext uri="{28A0092B-C50C-407E-A947-70E740481C1C}">
                  <a14:useLocalDpi xmlns:a14="http://schemas.microsoft.com/office/drawing/2010/main" val="0"/>
                </a:ext>
              </a:extLst>
            </a:blip>
            <a:srcRect l="23491" t="24053" r="27995" b="27910"/>
            <a:stretch>
              <a:fillRect/>
            </a:stretch>
          </p:blipFill>
          <p:spPr>
            <a:xfrm>
              <a:off x="3408025" y="5514425"/>
              <a:ext cx="803935" cy="796043"/>
            </a:xfrm>
            <a:prstGeom prst="rect">
              <a:avLst/>
            </a:prstGeom>
          </p:spPr>
        </p:pic>
      </p:grpSp>
      <p:grpSp>
        <p:nvGrpSpPr>
          <p:cNvPr id="26" name="组合 25"/>
          <p:cNvGrpSpPr/>
          <p:nvPr/>
        </p:nvGrpSpPr>
        <p:grpSpPr>
          <a:xfrm>
            <a:off x="0" y="0"/>
            <a:ext cx="11830331" cy="945885"/>
            <a:chOff x="0" y="0"/>
            <a:chExt cx="8872748" cy="709414"/>
          </a:xfrm>
        </p:grpSpPr>
        <p:cxnSp>
          <p:nvCxnSpPr>
            <p:cNvPr id="4" name="直接连接符 3"/>
            <p:cNvCxnSpPr/>
            <p:nvPr/>
          </p:nvCxnSpPr>
          <p:spPr>
            <a:xfrm flipV="1">
              <a:off x="2602747" y="576359"/>
              <a:ext cx="5929694" cy="2285"/>
            </a:xfrm>
            <a:prstGeom prst="line">
              <a:avLst/>
            </a:prstGeom>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6263311" y="87475"/>
              <a:ext cx="2249805" cy="483870"/>
            </a:xfrm>
            <a:prstGeom prst="rect">
              <a:avLst/>
            </a:prstGeom>
          </p:spPr>
          <p:txBody>
            <a:bodyPr wrap="none">
              <a:spAutoFit/>
            </a:bodyPr>
            <a:lstStyle/>
            <a:p>
              <a:pPr algn="just">
                <a:lnSpc>
                  <a:spcPct val="150000"/>
                </a:lnSpc>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CIMC Group Profile</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67" name="图片 66"/>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t="-1" r="37298" b="3899"/>
            <a:stretch>
              <a:fillRect/>
            </a:stretch>
          </p:blipFill>
          <p:spPr>
            <a:xfrm>
              <a:off x="4860032" y="237527"/>
              <a:ext cx="1224134" cy="189298"/>
            </a:xfrm>
            <a:prstGeom prst="rect">
              <a:avLst/>
            </a:prstGeom>
          </p:spPr>
        </p:pic>
        <p:pic>
          <p:nvPicPr>
            <p:cNvPr id="63" name="Picture 6" descr="C:\Users\00011332\AppData\Roaming\Tencent\Users\458663586\QQ\WinTemp\RichOle\M~N[G$8(E5PZW3(5~@L(%)Y.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361950" cy="578644"/>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rotWithShape="1">
            <a:blip r:embed="rId13" cstate="print">
              <a:extLst>
                <a:ext uri="{28A0092B-C50C-407E-A947-70E740481C1C}">
                  <a14:useLocalDpi xmlns:a14="http://schemas.microsoft.com/office/drawing/2010/main" val="0"/>
                </a:ext>
              </a:extLst>
            </a:blip>
            <a:srcRect l="58662" t="52218" r="7137" b="33684"/>
            <a:stretch>
              <a:fillRect/>
            </a:stretch>
          </p:blipFill>
          <p:spPr>
            <a:xfrm>
              <a:off x="611560" y="267494"/>
              <a:ext cx="1770488" cy="441920"/>
            </a:xfrm>
            <a:prstGeom prst="rect">
              <a:avLst/>
            </a:prstGeom>
          </p:spPr>
        </p:pic>
        <p:grpSp>
          <p:nvGrpSpPr>
            <p:cNvPr id="43" name="组合 42"/>
            <p:cNvGrpSpPr/>
            <p:nvPr/>
          </p:nvGrpSpPr>
          <p:grpSpPr>
            <a:xfrm>
              <a:off x="6014804" y="608104"/>
              <a:ext cx="2857944" cy="45719"/>
              <a:chOff x="6034536" y="237527"/>
              <a:chExt cx="2857944" cy="350107"/>
            </a:xfrm>
          </p:grpSpPr>
          <p:grpSp>
            <p:nvGrpSpPr>
              <p:cNvPr id="44" name="组合 43"/>
              <p:cNvGrpSpPr/>
              <p:nvPr/>
            </p:nvGrpSpPr>
            <p:grpSpPr>
              <a:xfrm>
                <a:off x="6034536" y="237528"/>
                <a:ext cx="2857944" cy="341116"/>
                <a:chOff x="6516217" y="807120"/>
                <a:chExt cx="1993848" cy="276816"/>
              </a:xfrm>
            </p:grpSpPr>
            <p:sp>
              <p:nvSpPr>
                <p:cNvPr id="47" name="平行四边形 46"/>
                <p:cNvSpPr/>
                <p:nvPr/>
              </p:nvSpPr>
              <p:spPr>
                <a:xfrm>
                  <a:off x="6516217" y="807120"/>
                  <a:ext cx="1565176" cy="276816"/>
                </a:xfrm>
                <a:prstGeom prst="parallelogram">
                  <a:avLst>
                    <a:gd name="adj" fmla="val 756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9" name="平行四边形 48"/>
                <p:cNvSpPr/>
                <p:nvPr/>
              </p:nvSpPr>
              <p:spPr>
                <a:xfrm>
                  <a:off x="7812360" y="807120"/>
                  <a:ext cx="697705" cy="276816"/>
                </a:xfrm>
                <a:prstGeom prst="parallelogram">
                  <a:avLst>
                    <a:gd name="adj" fmla="val 756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46" name="矩形 45"/>
              <p:cNvSpPr/>
              <p:nvPr/>
            </p:nvSpPr>
            <p:spPr>
              <a:xfrm>
                <a:off x="8557146" y="237527"/>
                <a:ext cx="335334" cy="35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grpSp>
        <p:nvGrpSpPr>
          <p:cNvPr id="17" name="组合 16"/>
          <p:cNvGrpSpPr/>
          <p:nvPr/>
        </p:nvGrpSpPr>
        <p:grpSpPr>
          <a:xfrm>
            <a:off x="8111490" y="981710"/>
            <a:ext cx="2479675" cy="1348732"/>
            <a:chOff x="2997354" y="4018196"/>
            <a:chExt cx="2037340" cy="1622976"/>
          </a:xfrm>
        </p:grpSpPr>
        <p:pic>
          <p:nvPicPr>
            <p:cNvPr id="7" name="图片 6"/>
            <p:cNvPicPr>
              <a:picLocks noChangeAspect="1"/>
            </p:cNvPicPr>
            <p:nvPr/>
          </p:nvPicPr>
          <p:blipFill rotWithShape="1">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l="20243" t="22601" r="19993" b="24780"/>
            <a:stretch>
              <a:fillRect/>
            </a:stretch>
          </p:blipFill>
          <p:spPr>
            <a:xfrm>
              <a:off x="3485718" y="4018196"/>
              <a:ext cx="1048309" cy="922972"/>
            </a:xfrm>
            <a:prstGeom prst="rect">
              <a:avLst/>
            </a:prstGeom>
          </p:spPr>
        </p:pic>
        <p:sp>
          <p:nvSpPr>
            <p:cNvPr id="36" name="Text Box 12"/>
            <p:cNvSpPr txBox="1">
              <a:spLocks noChangeArrowheads="1"/>
            </p:cNvSpPr>
            <p:nvPr/>
          </p:nvSpPr>
          <p:spPr bwMode="auto">
            <a:xfrm>
              <a:off x="2997354" y="5035991"/>
              <a:ext cx="2037340" cy="605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335" dirty="0">
                  <a:solidFill>
                    <a:schemeClr val="accent6"/>
                  </a:solidFill>
                  <a:latin typeface="方正大黑简体" pitchFamily="65" charset="-122"/>
                  <a:ea typeface="方正大黑简体" pitchFamily="65" charset="-122"/>
                </a:rPr>
                <a:t>Energy, Chemical and Food Equipment</a:t>
              </a:r>
              <a:endParaRPr lang="zh-CN" altLang="en-US" sz="1335" dirty="0">
                <a:solidFill>
                  <a:schemeClr val="accent6"/>
                </a:solidFill>
                <a:latin typeface="方正大黑简体" pitchFamily="65" charset="-122"/>
                <a:ea typeface="方正大黑简体" pitchFamily="65"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17" name="Picture 6" descr="Photo of 10 Trailers"/>
          <p:cNvPicPr>
            <a:picLocks noChangeAspect="1" noChangeArrowheads="1"/>
          </p:cNvPicPr>
          <p:nvPr/>
        </p:nvPicPr>
        <p:blipFill>
          <a:blip r:embed="rId1" cstate="print">
            <a:lum bright="6000" contrast="12000"/>
          </a:blip>
          <a:srcRect l="2083" t="2779" b="34721"/>
          <a:stretch>
            <a:fillRect/>
          </a:stretch>
        </p:blipFill>
        <p:spPr bwMode="auto">
          <a:xfrm>
            <a:off x="6326219" y="1599024"/>
            <a:ext cx="4481888" cy="219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DSC03820"/>
          <p:cNvPicPr>
            <a:picLocks noChangeAspect="1" noChangeArrowheads="1"/>
          </p:cNvPicPr>
          <p:nvPr/>
        </p:nvPicPr>
        <p:blipFill>
          <a:blip r:embed="rId2" cstate="print">
            <a:lum bright="12000"/>
          </a:blip>
          <a:srcRect t="35165"/>
          <a:stretch>
            <a:fillRect/>
          </a:stretch>
        </p:blipFill>
        <p:spPr bwMode="auto">
          <a:xfrm>
            <a:off x="6326218" y="4096100"/>
            <a:ext cx="4481889" cy="238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P1030881"/>
          <p:cNvPicPr>
            <a:picLocks noChangeAspect="1" noChangeArrowheads="1"/>
          </p:cNvPicPr>
          <p:nvPr/>
        </p:nvPicPr>
        <p:blipFill>
          <a:blip r:embed="rId3" cstate="print"/>
          <a:srcRect l="10580" t="33502" b="20676"/>
          <a:stretch>
            <a:fillRect/>
          </a:stretch>
        </p:blipFill>
        <p:spPr bwMode="auto">
          <a:xfrm>
            <a:off x="1399442" y="1590310"/>
            <a:ext cx="4617982" cy="222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C:\Documents and Settings\user\桌面\尼日利亚.JPG"/>
          <p:cNvPicPr>
            <a:picLocks noChangeAspect="1" noChangeArrowheads="1"/>
          </p:cNvPicPr>
          <p:nvPr/>
        </p:nvPicPr>
        <p:blipFill>
          <a:blip r:embed="rId4" cstate="print"/>
          <a:srcRect/>
          <a:stretch>
            <a:fillRect/>
          </a:stretch>
        </p:blipFill>
        <p:spPr bwMode="auto">
          <a:xfrm>
            <a:off x="1399441" y="4096100"/>
            <a:ext cx="4617983" cy="239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27"/>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sp>
        <p:nvSpPr>
          <p:cNvPr id="11" name="文本框 10"/>
          <p:cNvSpPr txBox="1"/>
          <p:nvPr/>
        </p:nvSpPr>
        <p:spPr>
          <a:xfrm>
            <a:off x="0" y="828771"/>
            <a:ext cx="8229600" cy="646331"/>
          </a:xfrm>
          <a:prstGeom prst="rect">
            <a:avLst/>
          </a:prstGeom>
          <a:noFill/>
        </p:spPr>
        <p:txBody>
          <a:bodyPr wrap="square" rtlCol="0">
            <a:spAutoFit/>
          </a:bodyPr>
          <a:lstStyle/>
          <a:p>
            <a:pPr marL="571500" indent="-571500">
              <a:buFont typeface="Wingdings" panose="05000000000000000000" pitchFamily="2" charset="2"/>
              <a:buChar char="n"/>
            </a:pPr>
            <a:r>
              <a:rPr lang="en-US" altLang="zh-CN" sz="3600" dirty="0" smtClean="0">
                <a:latin typeface="Segoe UI" panose="020B0502040204020203" pitchFamily="34" charset="0"/>
                <a:cs typeface="Segoe UI" panose="020B0502040204020203" pitchFamily="34" charset="0"/>
              </a:rPr>
              <a:t>CNG Tube </a:t>
            </a:r>
            <a:r>
              <a:rPr lang="en-US" altLang="zh-CN" sz="3600" dirty="0">
                <a:latin typeface="Segoe UI" panose="020B0502040204020203" pitchFamily="34" charset="0"/>
                <a:cs typeface="Segoe UI" panose="020B0502040204020203" pitchFamily="34" charset="0"/>
              </a:rPr>
              <a:t>Trailer for transportation</a:t>
            </a:r>
            <a:endParaRPr lang="en-US" altLang="zh-CN" sz="3600" dirty="0" smtClean="0">
              <a:latin typeface="Segoe UI" panose="020B0502040204020203" pitchFamily="34" charset="0"/>
              <a:cs typeface="Segoe UI" panose="020B0502040204020203" pitchFamily="34" charset="0"/>
            </a:endParaRPr>
          </a:p>
        </p:txBody>
      </p:sp>
      <p:sp>
        <p:nvSpPr>
          <p:cNvPr id="13" name="文本框 12"/>
          <p:cNvSpPr txBox="1"/>
          <p:nvPr/>
        </p:nvSpPr>
        <p:spPr>
          <a:xfrm>
            <a:off x="4659086" y="3378114"/>
            <a:ext cx="1358337" cy="369332"/>
          </a:xfrm>
          <a:prstGeom prst="rect">
            <a:avLst/>
          </a:prstGeom>
          <a:solidFill>
            <a:schemeClr val="tx1">
              <a:alpha val="77000"/>
            </a:schemeClr>
          </a:solidFill>
        </p:spPr>
        <p:txBody>
          <a:bodyPr wrap="square" rtlCol="0">
            <a:spAutoFit/>
          </a:bodyPr>
          <a:lstStyle/>
          <a:p>
            <a:r>
              <a:rPr lang="en-US" altLang="zh-CN" dirty="0" smtClean="0">
                <a:solidFill>
                  <a:schemeClr val="bg1"/>
                </a:solidFill>
              </a:rPr>
              <a:t>Indonesia</a:t>
            </a:r>
            <a:endParaRPr lang="zh-CN" altLang="en-US" dirty="0">
              <a:solidFill>
                <a:schemeClr val="bg1"/>
              </a:solidFill>
            </a:endParaRPr>
          </a:p>
        </p:txBody>
      </p:sp>
      <p:sp>
        <p:nvSpPr>
          <p:cNvPr id="14" name="文本框 13"/>
          <p:cNvSpPr txBox="1"/>
          <p:nvPr/>
        </p:nvSpPr>
        <p:spPr>
          <a:xfrm>
            <a:off x="9449770" y="3364938"/>
            <a:ext cx="1358337" cy="369332"/>
          </a:xfrm>
          <a:prstGeom prst="rect">
            <a:avLst/>
          </a:prstGeom>
          <a:solidFill>
            <a:schemeClr val="tx1">
              <a:alpha val="77000"/>
            </a:schemeClr>
          </a:solidFill>
        </p:spPr>
        <p:txBody>
          <a:bodyPr wrap="square" rtlCol="0">
            <a:spAutoFit/>
          </a:bodyPr>
          <a:lstStyle/>
          <a:p>
            <a:r>
              <a:rPr lang="en-US" altLang="zh-CN" dirty="0" smtClean="0">
                <a:solidFill>
                  <a:schemeClr val="bg1"/>
                </a:solidFill>
              </a:rPr>
              <a:t>Thailand</a:t>
            </a:r>
            <a:endParaRPr lang="zh-CN" altLang="en-US" dirty="0">
              <a:solidFill>
                <a:schemeClr val="bg1"/>
              </a:solidFill>
            </a:endParaRPr>
          </a:p>
        </p:txBody>
      </p:sp>
      <p:sp>
        <p:nvSpPr>
          <p:cNvPr id="15" name="文本框 14"/>
          <p:cNvSpPr txBox="1"/>
          <p:nvPr/>
        </p:nvSpPr>
        <p:spPr>
          <a:xfrm>
            <a:off x="4659085" y="6045433"/>
            <a:ext cx="1358337" cy="369332"/>
          </a:xfrm>
          <a:prstGeom prst="rect">
            <a:avLst/>
          </a:prstGeom>
          <a:solidFill>
            <a:schemeClr val="tx1">
              <a:alpha val="77000"/>
            </a:schemeClr>
          </a:solidFill>
        </p:spPr>
        <p:txBody>
          <a:bodyPr wrap="square" rtlCol="0">
            <a:spAutoFit/>
          </a:bodyPr>
          <a:lstStyle/>
          <a:p>
            <a:r>
              <a:rPr lang="en-US" altLang="zh-CN" dirty="0" smtClean="0">
                <a:solidFill>
                  <a:schemeClr val="bg1"/>
                </a:solidFill>
              </a:rPr>
              <a:t>Nigeria</a:t>
            </a:r>
            <a:endParaRPr lang="zh-CN" altLang="en-US" dirty="0">
              <a:solidFill>
                <a:schemeClr val="bg1"/>
              </a:solidFill>
            </a:endParaRPr>
          </a:p>
        </p:txBody>
      </p:sp>
      <p:sp>
        <p:nvSpPr>
          <p:cNvPr id="16" name="文本框 15"/>
          <p:cNvSpPr txBox="1"/>
          <p:nvPr/>
        </p:nvSpPr>
        <p:spPr>
          <a:xfrm>
            <a:off x="9449770" y="6048903"/>
            <a:ext cx="1358337" cy="369332"/>
          </a:xfrm>
          <a:prstGeom prst="rect">
            <a:avLst/>
          </a:prstGeom>
          <a:solidFill>
            <a:schemeClr val="tx1">
              <a:alpha val="77000"/>
            </a:schemeClr>
          </a:solidFill>
        </p:spPr>
        <p:txBody>
          <a:bodyPr wrap="square" rtlCol="0">
            <a:spAutoFit/>
          </a:bodyPr>
          <a:lstStyle/>
          <a:p>
            <a:r>
              <a:rPr lang="en-US" altLang="zh-CN" dirty="0" smtClean="0">
                <a:solidFill>
                  <a:schemeClr val="bg1"/>
                </a:solidFill>
              </a:rPr>
              <a:t>Vietnam</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1"/>
          <a:srcRect/>
          <a:stretch>
            <a:fillRect/>
          </a:stretch>
        </p:blipFill>
        <p:spPr bwMode="auto">
          <a:xfrm>
            <a:off x="0" y="584280"/>
            <a:ext cx="12191999" cy="627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0" y="828771"/>
            <a:ext cx="8229876" cy="645160"/>
          </a:xfrm>
          <a:prstGeom prst="rect">
            <a:avLst/>
          </a:prstGeom>
          <a:noFill/>
        </p:spPr>
        <p:txBody>
          <a:bodyPr wrap="square" rtlCol="0">
            <a:spAutoFit/>
          </a:bodyPr>
          <a:lstStyle/>
          <a:p>
            <a:pPr marL="571500" indent="-571500">
              <a:buFont typeface="Wingdings" panose="05000000000000000000" pitchFamily="2" charset="2"/>
              <a:buChar char="n"/>
            </a:pPr>
            <a:r>
              <a:rPr lang="en-US" altLang="zh-CN" sz="3600" dirty="0" smtClean="0">
                <a:solidFill>
                  <a:schemeClr val="bg1"/>
                </a:solidFill>
                <a:latin typeface="Segoe UI" panose="020B0502040204020203" pitchFamily="34" charset="0"/>
                <a:cs typeface="Segoe UI" panose="020B0502040204020203" pitchFamily="34" charset="0"/>
              </a:rPr>
              <a:t>Hydrogen Refueling Station</a:t>
            </a:r>
            <a:endParaRPr lang="en-US" altLang="zh-CN" sz="3600" dirty="0" smtClean="0">
              <a:solidFill>
                <a:schemeClr val="bg1"/>
              </a:solidFill>
              <a:latin typeface="Segoe UI" panose="020B0502040204020203" pitchFamily="34" charset="0"/>
              <a:cs typeface="Segoe UI" panose="020B0502040204020203" pitchFamily="34" charset="0"/>
            </a:endParaRPr>
          </a:p>
        </p:txBody>
      </p:sp>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12" name="Picture 2" descr="H:\天然气产品照片\1储气瓶组产品.jpg"/>
          <p:cNvPicPr>
            <a:picLocks noChangeAspect="1" noChangeArrowheads="1"/>
          </p:cNvPicPr>
          <p:nvPr/>
        </p:nvPicPr>
        <p:blipFill>
          <a:blip r:embed="rId2"/>
          <a:srcRect/>
          <a:stretch>
            <a:fillRect/>
          </a:stretch>
        </p:blipFill>
        <p:spPr bwMode="auto">
          <a:xfrm>
            <a:off x="7421315" y="631637"/>
            <a:ext cx="2158604" cy="14661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1040391"/>
          <p:cNvPicPr>
            <a:picLocks noChangeAspect="1" noChangeArrowheads="1"/>
          </p:cNvPicPr>
          <p:nvPr/>
        </p:nvPicPr>
        <p:blipFill>
          <a:blip r:embed="rId3"/>
          <a:srcRect l="6204" b="2478"/>
          <a:stretch>
            <a:fillRect/>
          </a:stretch>
        </p:blipFill>
        <p:spPr bwMode="auto">
          <a:xfrm>
            <a:off x="9646773" y="631637"/>
            <a:ext cx="2486691" cy="146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7452151" y="6304002"/>
            <a:ext cx="4766743" cy="368300"/>
          </a:xfrm>
          <a:prstGeom prst="rect">
            <a:avLst/>
          </a:prstGeom>
          <a:solidFill>
            <a:schemeClr val="tx1">
              <a:alpha val="77000"/>
            </a:schemeClr>
          </a:solidFill>
        </p:spPr>
        <p:txBody>
          <a:bodyPr wrap="square" rtlCol="0">
            <a:spAutoFit/>
          </a:bodyPr>
          <a:lstStyle/>
          <a:p>
            <a:r>
              <a:rPr lang="en-US" altLang="zh-CN" dirty="0" smtClean="0">
                <a:solidFill>
                  <a:schemeClr val="bg1"/>
                </a:solidFill>
              </a:rPr>
              <a:t>Standard Hydrogen and CNG Refueling Station</a:t>
            </a:r>
            <a:endParaRPr lang="zh-CN" altLang="en-US" dirty="0">
              <a:solidFill>
                <a:schemeClr val="bg1"/>
              </a:solidFill>
            </a:endParaRPr>
          </a:p>
        </p:txBody>
      </p:sp>
      <p:sp>
        <p:nvSpPr>
          <p:cNvPr id="17" name="文本框 16"/>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2" name="图片 1"/>
          <p:cNvPicPr>
            <a:picLocks noChangeAspect="1"/>
          </p:cNvPicPr>
          <p:nvPr>
            <p:custDataLst>
              <p:tags r:id="rId4"/>
            </p:custDataLst>
          </p:nvPr>
        </p:nvPicPr>
        <p:blipFill>
          <a:blip r:embed="rId5"/>
          <a:stretch>
            <a:fillRect/>
          </a:stretch>
        </p:blipFill>
        <p:spPr>
          <a:xfrm>
            <a:off x="6640830" y="3656330"/>
            <a:ext cx="5492750" cy="264795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13" name="Picture 7"/>
          <p:cNvPicPr/>
          <p:nvPr/>
        </p:nvPicPr>
        <p:blipFill>
          <a:blip r:embed="rId1"/>
          <a:srcRect/>
          <a:stretch>
            <a:fillRect/>
          </a:stretch>
        </p:blipFill>
        <p:spPr bwMode="auto">
          <a:xfrm>
            <a:off x="6905767" y="1907986"/>
            <a:ext cx="4749421" cy="1792221"/>
          </a:xfrm>
          <a:prstGeom prst="rect">
            <a:avLst/>
          </a:prstGeom>
          <a:noFill/>
          <a:ln>
            <a:noFill/>
          </a:ln>
        </p:spPr>
      </p:pic>
      <p:pic>
        <p:nvPicPr>
          <p:cNvPr id="14" name="图片 13"/>
          <p:cNvPicPr/>
          <p:nvPr/>
        </p:nvPicPr>
        <p:blipFill>
          <a:blip r:embed="rId2"/>
          <a:srcRect/>
          <a:stretch>
            <a:fillRect/>
          </a:stretch>
        </p:blipFill>
        <p:spPr bwMode="auto">
          <a:xfrm>
            <a:off x="384821" y="1907986"/>
            <a:ext cx="6329878" cy="3810426"/>
          </a:xfrm>
          <a:prstGeom prst="rect">
            <a:avLst/>
          </a:prstGeom>
          <a:noFill/>
        </p:spPr>
      </p:pic>
      <p:pic>
        <p:nvPicPr>
          <p:cNvPr id="15" name="Picture 83"/>
          <p:cNvPicPr/>
          <p:nvPr/>
        </p:nvPicPr>
        <p:blipFill>
          <a:blip r:embed="rId3"/>
          <a:srcRect/>
          <a:stretch>
            <a:fillRect/>
          </a:stretch>
        </p:blipFill>
        <p:spPr bwMode="auto">
          <a:xfrm>
            <a:off x="6905767" y="3892317"/>
            <a:ext cx="4749421" cy="1826095"/>
          </a:xfrm>
          <a:prstGeom prst="rect">
            <a:avLst/>
          </a:prstGeom>
          <a:noFill/>
          <a:ln>
            <a:noFill/>
          </a:ln>
        </p:spPr>
      </p:pic>
      <p:sp>
        <p:nvSpPr>
          <p:cNvPr id="16" name="文本框 15"/>
          <p:cNvSpPr txBox="1"/>
          <p:nvPr/>
        </p:nvSpPr>
        <p:spPr>
          <a:xfrm>
            <a:off x="3055105" y="5188315"/>
            <a:ext cx="3659594" cy="369332"/>
          </a:xfrm>
          <a:prstGeom prst="rect">
            <a:avLst/>
          </a:prstGeom>
          <a:solidFill>
            <a:schemeClr val="tx1">
              <a:alpha val="77000"/>
            </a:schemeClr>
          </a:solidFill>
        </p:spPr>
        <p:txBody>
          <a:bodyPr wrap="square" rtlCol="0">
            <a:spAutoFit/>
          </a:bodyPr>
          <a:lstStyle/>
          <a:p>
            <a:r>
              <a:rPr lang="en-US" altLang="zh-CN" dirty="0" smtClean="0">
                <a:solidFill>
                  <a:schemeClr val="bg1"/>
                </a:solidFill>
              </a:rPr>
              <a:t>Hydraulic Pressure Unit (HPU)</a:t>
            </a:r>
            <a:endParaRPr lang="zh-CN" altLang="en-US" dirty="0">
              <a:solidFill>
                <a:schemeClr val="bg1"/>
              </a:solidFill>
            </a:endParaRPr>
          </a:p>
        </p:txBody>
      </p:sp>
      <p:sp>
        <p:nvSpPr>
          <p:cNvPr id="17" name="文本框 16"/>
          <p:cNvSpPr txBox="1"/>
          <p:nvPr/>
        </p:nvSpPr>
        <p:spPr>
          <a:xfrm>
            <a:off x="0" y="828675"/>
            <a:ext cx="10011410" cy="645160"/>
          </a:xfrm>
          <a:prstGeom prst="rect">
            <a:avLst/>
          </a:prstGeom>
          <a:noFill/>
        </p:spPr>
        <p:txBody>
          <a:bodyPr wrap="square" rtlCol="0">
            <a:spAutoFit/>
          </a:bodyPr>
          <a:lstStyle/>
          <a:p>
            <a:pPr marL="571500" indent="-571500">
              <a:buFont typeface="Wingdings" panose="05000000000000000000" pitchFamily="2" charset="2"/>
              <a:buChar char="n"/>
            </a:pPr>
            <a:r>
              <a:rPr lang="en-US" altLang="zh-CN" sz="3600" dirty="0" smtClean="0">
                <a:latin typeface="Segoe UI" panose="020B0502040204020203" pitchFamily="34" charset="0"/>
                <a:cs typeface="Segoe UI" panose="020B0502040204020203" pitchFamily="34" charset="0"/>
              </a:rPr>
              <a:t>Hydrogen and CNG Refueling Station</a:t>
            </a:r>
            <a:endParaRPr lang="en-US" altLang="zh-CN" sz="3600" dirty="0" smtClean="0">
              <a:latin typeface="Segoe UI" panose="020B0502040204020203" pitchFamily="34" charset="0"/>
              <a:cs typeface="Segoe UI" panose="020B0502040204020203" pitchFamily="34" charset="0"/>
            </a:endParaRPr>
          </a:p>
        </p:txBody>
      </p:sp>
      <p:sp>
        <p:nvSpPr>
          <p:cNvPr id="18" name="文本框 17"/>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42620" r="7902" b="1"/>
          <a:stretch>
            <a:fillRect/>
          </a:stretch>
        </p:blipFill>
        <p:spPr>
          <a:xfrm>
            <a:off x="0" y="584281"/>
            <a:ext cx="12192000" cy="6273225"/>
          </a:xfrm>
          <a:prstGeom prst="rect">
            <a:avLst/>
          </a:prstGeom>
        </p:spPr>
      </p:pic>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6" name="文本框 15"/>
          <p:cNvSpPr txBox="1"/>
          <p:nvPr/>
        </p:nvSpPr>
        <p:spPr>
          <a:xfrm>
            <a:off x="7170057" y="5850069"/>
            <a:ext cx="5021943" cy="645160"/>
          </a:xfrm>
          <a:prstGeom prst="rect">
            <a:avLst/>
          </a:prstGeom>
          <a:solidFill>
            <a:schemeClr val="tx1">
              <a:alpha val="77000"/>
            </a:schemeClr>
          </a:solidFill>
        </p:spPr>
        <p:txBody>
          <a:bodyPr wrap="square" rtlCol="0">
            <a:spAutoFit/>
          </a:bodyPr>
          <a:lstStyle/>
          <a:p>
            <a:r>
              <a:rPr lang="en-US" altLang="zh-CN" dirty="0" smtClean="0">
                <a:solidFill>
                  <a:schemeClr val="bg1"/>
                </a:solidFill>
              </a:rPr>
              <a:t>Hydrogen and CNG Loading/Unloading and Transportation</a:t>
            </a:r>
            <a:endParaRPr lang="zh-CN" altLang="en-US" dirty="0">
              <a:solidFill>
                <a:schemeClr val="bg1"/>
              </a:solidFill>
            </a:endParaRPr>
          </a:p>
        </p:txBody>
      </p:sp>
      <p:sp>
        <p:nvSpPr>
          <p:cNvPr id="17" name="文本框 16"/>
          <p:cNvSpPr txBox="1"/>
          <p:nvPr/>
        </p:nvSpPr>
        <p:spPr>
          <a:xfrm>
            <a:off x="0" y="828771"/>
            <a:ext cx="8229876" cy="646331"/>
          </a:xfrm>
          <a:prstGeom prst="rect">
            <a:avLst/>
          </a:prstGeom>
          <a:noFill/>
        </p:spPr>
        <p:txBody>
          <a:bodyPr wrap="square" rtlCol="0">
            <a:spAutoFit/>
          </a:bodyPr>
          <a:lstStyle/>
          <a:p>
            <a:pPr marL="571500" indent="-571500">
              <a:buFont typeface="Wingdings" panose="05000000000000000000" pitchFamily="2" charset="2"/>
              <a:buChar char="n"/>
            </a:pPr>
            <a:r>
              <a:rPr lang="en-US" altLang="zh-CN" sz="3600" dirty="0">
                <a:solidFill>
                  <a:schemeClr val="bg1"/>
                </a:solidFill>
                <a:latin typeface="Segoe UI" panose="020B0502040204020203" pitchFamily="34" charset="0"/>
                <a:cs typeface="Segoe UI" panose="020B0502040204020203" pitchFamily="34" charset="0"/>
              </a:rPr>
              <a:t>Industrial Application</a:t>
            </a:r>
            <a:endParaRPr lang="en-US" altLang="zh-CN" sz="3600" dirty="0">
              <a:solidFill>
                <a:schemeClr val="bg1"/>
              </a:solidFill>
              <a:latin typeface="Segoe UI" panose="020B0502040204020203" pitchFamily="34" charset="0"/>
              <a:cs typeface="Segoe UI" panose="020B0502040204020203" pitchFamily="34" charset="0"/>
            </a:endParaRPr>
          </a:p>
        </p:txBody>
      </p:sp>
      <p:sp>
        <p:nvSpPr>
          <p:cNvPr id="18" name="文本框 17"/>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2" name="图片 1"/>
          <p:cNvPicPr>
            <a:picLocks noChangeAspect="1"/>
          </p:cNvPicPr>
          <p:nvPr>
            <p:custDataLst>
              <p:tags r:id="rId2"/>
            </p:custDataLst>
          </p:nvPr>
        </p:nvPicPr>
        <p:blipFill>
          <a:blip r:embed="rId3"/>
          <a:stretch>
            <a:fillRect/>
          </a:stretch>
        </p:blipFill>
        <p:spPr>
          <a:xfrm>
            <a:off x="159385" y="3859530"/>
            <a:ext cx="5207635" cy="306578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r="29045"/>
          <a:stretch>
            <a:fillRect/>
          </a:stretch>
        </p:blipFill>
        <p:spPr>
          <a:xfrm>
            <a:off x="0" y="584282"/>
            <a:ext cx="12192000" cy="6273718"/>
          </a:xfrm>
          <a:prstGeom prst="rect">
            <a:avLst/>
          </a:prstGeom>
        </p:spPr>
      </p:pic>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3" name="文本框 12"/>
          <p:cNvSpPr txBox="1"/>
          <p:nvPr/>
        </p:nvSpPr>
        <p:spPr>
          <a:xfrm>
            <a:off x="0" y="828771"/>
            <a:ext cx="8229876" cy="646331"/>
          </a:xfrm>
          <a:prstGeom prst="rect">
            <a:avLst/>
          </a:prstGeom>
          <a:noFill/>
        </p:spPr>
        <p:txBody>
          <a:bodyPr wrap="square" rtlCol="0">
            <a:spAutoFit/>
          </a:bodyPr>
          <a:lstStyle/>
          <a:p>
            <a:pPr marL="571500" indent="-571500">
              <a:buFont typeface="Wingdings" panose="05000000000000000000" pitchFamily="2" charset="2"/>
              <a:buChar char="n"/>
            </a:pPr>
            <a:r>
              <a:rPr lang="en-US" altLang="zh-CN" sz="3600" dirty="0">
                <a:solidFill>
                  <a:schemeClr val="bg1"/>
                </a:solidFill>
                <a:latin typeface="Segoe UI" panose="020B0502040204020203" pitchFamily="34" charset="0"/>
                <a:cs typeface="Segoe UI" panose="020B0502040204020203" pitchFamily="34" charset="0"/>
              </a:rPr>
              <a:t>Power </a:t>
            </a:r>
            <a:r>
              <a:rPr lang="en-US" altLang="zh-CN" sz="3600" dirty="0" smtClean="0">
                <a:solidFill>
                  <a:schemeClr val="bg1"/>
                </a:solidFill>
                <a:latin typeface="Segoe UI" panose="020B0502040204020203" pitchFamily="34" charset="0"/>
                <a:cs typeface="Segoe UI" panose="020B0502040204020203" pitchFamily="34" charset="0"/>
              </a:rPr>
              <a:t>Plant</a:t>
            </a:r>
            <a:endParaRPr lang="en-US" altLang="zh-CN" sz="3600" dirty="0">
              <a:solidFill>
                <a:schemeClr val="bg1"/>
              </a:solidFill>
              <a:latin typeface="Segoe UI" panose="020B0502040204020203" pitchFamily="34" charset="0"/>
              <a:cs typeface="Segoe UI" panose="020B0502040204020203" pitchFamily="34" charset="0"/>
            </a:endParaRPr>
          </a:p>
        </p:txBody>
      </p:sp>
      <p:sp>
        <p:nvSpPr>
          <p:cNvPr id="14" name="文本框 13"/>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sp>
        <p:nvSpPr>
          <p:cNvPr id="9" name="文本框 8"/>
          <p:cNvSpPr txBox="1"/>
          <p:nvPr/>
        </p:nvSpPr>
        <p:spPr>
          <a:xfrm>
            <a:off x="6444343" y="5983370"/>
            <a:ext cx="5747657" cy="584775"/>
          </a:xfrm>
          <a:prstGeom prst="rect">
            <a:avLst/>
          </a:prstGeom>
          <a:solidFill>
            <a:schemeClr val="tx1">
              <a:alpha val="77000"/>
            </a:schemeClr>
          </a:solidFill>
        </p:spPr>
        <p:txBody>
          <a:bodyPr wrap="square" rtlCol="0">
            <a:spAutoFit/>
          </a:bodyPr>
          <a:lstStyle/>
          <a:p>
            <a:r>
              <a:rPr lang="en-US" altLang="zh-CN" sz="1600" b="1" dirty="0" smtClean="0">
                <a:solidFill>
                  <a:schemeClr val="bg1"/>
                </a:solidFill>
                <a:latin typeface="Segoe UI" panose="020B0502040204020203" pitchFamily="34" charset="0"/>
                <a:cs typeface="Segoe UI" panose="020B0502040204020203" pitchFamily="34" charset="0"/>
              </a:rPr>
              <a:t>CNG Storage Cascades</a:t>
            </a:r>
            <a:endParaRPr lang="en-US" altLang="zh-CN" sz="1600" b="1" dirty="0" smtClean="0">
              <a:solidFill>
                <a:schemeClr val="bg1"/>
              </a:solidFill>
              <a:latin typeface="Segoe UI" panose="020B0502040204020203" pitchFamily="34" charset="0"/>
              <a:cs typeface="Segoe UI" panose="020B0502040204020203" pitchFamily="34" charset="0"/>
            </a:endParaRPr>
          </a:p>
          <a:p>
            <a:r>
              <a:rPr lang="en-US" altLang="zh-CN" sz="1600" dirty="0" smtClean="0">
                <a:solidFill>
                  <a:schemeClr val="bg1"/>
                </a:solidFill>
                <a:latin typeface="Segoe UI" panose="020B0502040204020203" pitchFamily="34" charset="0"/>
                <a:cs typeface="Segoe UI" panose="020B0502040204020203" pitchFamily="34" charset="0"/>
              </a:rPr>
              <a:t>Used for power plant in Indonesia</a:t>
            </a:r>
            <a:endParaRPr lang="zh-CN" altLang="en-US" sz="1600" dirty="0">
              <a:solidFill>
                <a:schemeClr val="bg1"/>
              </a:solidFill>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13" name="图片 12"/>
          <p:cNvPicPr>
            <a:picLocks noChangeAspect="1"/>
          </p:cNvPicPr>
          <p:nvPr/>
        </p:nvPicPr>
        <p:blipFill rotWithShape="1">
          <a:blip r:embed="rId1" cstate="print"/>
          <a:srcRect r="4"/>
          <a:stretch>
            <a:fillRect/>
          </a:stretch>
        </p:blipFill>
        <p:spPr>
          <a:xfrm>
            <a:off x="0" y="584281"/>
            <a:ext cx="12192000" cy="6301998"/>
          </a:xfrm>
          <a:prstGeom prst="rect">
            <a:avLst/>
          </a:prstGeom>
          <a:noFill/>
          <a:ln>
            <a:noFill/>
          </a:ln>
        </p:spPr>
      </p:pic>
      <p:sp>
        <p:nvSpPr>
          <p:cNvPr id="17" name="文本框 16"/>
          <p:cNvSpPr txBox="1"/>
          <p:nvPr/>
        </p:nvSpPr>
        <p:spPr>
          <a:xfrm>
            <a:off x="0" y="828771"/>
            <a:ext cx="8229876" cy="646331"/>
          </a:xfrm>
          <a:prstGeom prst="rect">
            <a:avLst/>
          </a:prstGeom>
          <a:noFill/>
        </p:spPr>
        <p:txBody>
          <a:bodyPr wrap="square" rtlCol="0">
            <a:spAutoFit/>
          </a:bodyPr>
          <a:lstStyle/>
          <a:p>
            <a:pPr marL="571500" indent="-571500">
              <a:buFont typeface="Wingdings" panose="05000000000000000000" pitchFamily="2" charset="2"/>
              <a:buChar char="n"/>
            </a:pPr>
            <a:r>
              <a:rPr lang="en-US" altLang="zh-CN" sz="3600" dirty="0">
                <a:solidFill>
                  <a:schemeClr val="bg1"/>
                </a:solidFill>
                <a:latin typeface="Segoe UI" panose="020B0502040204020203" pitchFamily="34" charset="0"/>
                <a:cs typeface="Segoe UI" panose="020B0502040204020203" pitchFamily="34" charset="0"/>
              </a:rPr>
              <a:t>Power </a:t>
            </a:r>
            <a:r>
              <a:rPr lang="en-US" altLang="zh-CN" sz="3600" dirty="0" smtClean="0">
                <a:solidFill>
                  <a:schemeClr val="bg1"/>
                </a:solidFill>
                <a:latin typeface="Segoe UI" panose="020B0502040204020203" pitchFamily="34" charset="0"/>
                <a:cs typeface="Segoe UI" panose="020B0502040204020203" pitchFamily="34" charset="0"/>
              </a:rPr>
              <a:t>Plant</a:t>
            </a:r>
            <a:endParaRPr lang="en-US" altLang="zh-CN" sz="3600" dirty="0">
              <a:solidFill>
                <a:schemeClr val="bg1"/>
              </a:solidFill>
              <a:latin typeface="Segoe UI" panose="020B0502040204020203" pitchFamily="34" charset="0"/>
              <a:cs typeface="Segoe UI" panose="020B0502040204020203" pitchFamily="34" charset="0"/>
            </a:endParaRPr>
          </a:p>
        </p:txBody>
      </p:sp>
      <p:sp>
        <p:nvSpPr>
          <p:cNvPr id="18" name="文本框 17"/>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sp>
        <p:nvSpPr>
          <p:cNvPr id="10" name="文本框 9"/>
          <p:cNvSpPr txBox="1"/>
          <p:nvPr/>
        </p:nvSpPr>
        <p:spPr>
          <a:xfrm>
            <a:off x="6444343" y="5983370"/>
            <a:ext cx="5747657" cy="584775"/>
          </a:xfrm>
          <a:prstGeom prst="rect">
            <a:avLst/>
          </a:prstGeom>
          <a:solidFill>
            <a:schemeClr val="tx1">
              <a:alpha val="77000"/>
            </a:schemeClr>
          </a:solidFill>
        </p:spPr>
        <p:txBody>
          <a:bodyPr wrap="square" rtlCol="0">
            <a:spAutoFit/>
          </a:bodyPr>
          <a:lstStyle/>
          <a:p>
            <a:r>
              <a:rPr lang="en-US" altLang="zh-CN" sz="1600" b="1" dirty="0" smtClean="0">
                <a:solidFill>
                  <a:schemeClr val="bg1"/>
                </a:solidFill>
                <a:latin typeface="Segoe UI" panose="020B0502040204020203" pitchFamily="34" charset="0"/>
                <a:cs typeface="Segoe UI" panose="020B0502040204020203" pitchFamily="34" charset="0"/>
              </a:rPr>
              <a:t>CNG Storage Cascades</a:t>
            </a:r>
            <a:endParaRPr lang="en-US" altLang="zh-CN" sz="1600" b="1" dirty="0" smtClean="0">
              <a:solidFill>
                <a:schemeClr val="bg1"/>
              </a:solidFill>
              <a:latin typeface="Segoe UI" panose="020B0502040204020203" pitchFamily="34" charset="0"/>
              <a:cs typeface="Segoe UI" panose="020B0502040204020203" pitchFamily="34" charset="0"/>
            </a:endParaRPr>
          </a:p>
          <a:p>
            <a:r>
              <a:rPr lang="en-US" altLang="zh-CN" sz="1600" dirty="0" smtClean="0">
                <a:solidFill>
                  <a:schemeClr val="bg1"/>
                </a:solidFill>
                <a:latin typeface="Segoe UI" panose="020B0502040204020203" pitchFamily="34" charset="0"/>
                <a:cs typeface="Segoe UI" panose="020B0502040204020203" pitchFamily="34" charset="0"/>
              </a:rPr>
              <a:t>Used for power plant in Indonesia</a:t>
            </a:r>
            <a:endParaRPr lang="zh-CN" altLang="en-US" sz="1600" dirty="0">
              <a:solidFill>
                <a:schemeClr val="bg1"/>
              </a:solidFill>
              <a:latin typeface="Segoe UI" panose="020B0502040204020203" pitchFamily="34" charset="0"/>
              <a:cs typeface="Segoe UI" panose="020B0502040204020203" pitchFamily="34" charset="0"/>
            </a:endParaRPr>
          </a:p>
        </p:txBody>
      </p:sp>
      <p:pic>
        <p:nvPicPr>
          <p:cNvPr id="2" name="图片 1"/>
          <p:cNvPicPr>
            <a:picLocks noChangeAspect="1"/>
          </p:cNvPicPr>
          <p:nvPr>
            <p:custDataLst>
              <p:tags r:id="rId2"/>
            </p:custDataLst>
          </p:nvPr>
        </p:nvPicPr>
        <p:blipFill>
          <a:blip r:embed="rId3"/>
          <a:stretch>
            <a:fillRect/>
          </a:stretch>
        </p:blipFill>
        <p:spPr>
          <a:xfrm>
            <a:off x="6305550" y="536575"/>
            <a:ext cx="5886450" cy="635000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0" y="584200"/>
            <a:ext cx="5537200" cy="6070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94"/>
            <a:ext cx="12191999" cy="584776"/>
            <a:chOff x="0" y="-494"/>
            <a:chExt cx="12191999" cy="584776"/>
          </a:xfrm>
        </p:grpSpPr>
        <p:sp>
          <p:nvSpPr>
            <p:cNvPr id="7" name="矩形 6"/>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矩形 7"/>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0" name="文本框 9"/>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14" name="Picture 2"/>
          <p:cNvPicPr>
            <a:picLocks noChangeAspect="1" noChangeArrowheads="1"/>
          </p:cNvPicPr>
          <p:nvPr/>
        </p:nvPicPr>
        <p:blipFill rotWithShape="1">
          <a:blip r:embed="rId1"/>
          <a:srcRect l="20833" t="26285" r="20000" b="36857"/>
          <a:stretch>
            <a:fillRect/>
          </a:stretch>
        </p:blipFill>
        <p:spPr bwMode="auto">
          <a:xfrm>
            <a:off x="0" y="584280"/>
            <a:ext cx="12192000" cy="6273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本框 16"/>
          <p:cNvSpPr txBox="1"/>
          <p:nvPr/>
        </p:nvSpPr>
        <p:spPr>
          <a:xfrm>
            <a:off x="5459506" y="5693234"/>
            <a:ext cx="6732494" cy="830997"/>
          </a:xfrm>
          <a:prstGeom prst="rect">
            <a:avLst/>
          </a:prstGeom>
          <a:solidFill>
            <a:schemeClr val="tx1">
              <a:alpha val="77000"/>
            </a:schemeClr>
          </a:solidFill>
        </p:spPr>
        <p:txBody>
          <a:bodyPr wrap="square" rtlCol="0">
            <a:spAutoFit/>
          </a:bodyPr>
          <a:lstStyle/>
          <a:p>
            <a:r>
              <a:rPr lang="en-US" altLang="zh-CN" sz="1600" b="1" dirty="0" smtClean="0">
                <a:solidFill>
                  <a:schemeClr val="bg1"/>
                </a:solidFill>
                <a:latin typeface="Segoe UI" panose="020B0502040204020203" pitchFamily="34" charset="0"/>
                <a:cs typeface="Segoe UI" panose="020B0502040204020203" pitchFamily="34" charset="0"/>
              </a:rPr>
              <a:t>The </a:t>
            </a:r>
            <a:r>
              <a:rPr lang="en-US" altLang="zh-CN" sz="1600" b="1" dirty="0">
                <a:solidFill>
                  <a:schemeClr val="bg1"/>
                </a:solidFill>
                <a:latin typeface="Segoe UI" panose="020B0502040204020203" pitchFamily="34" charset="0"/>
                <a:cs typeface="Segoe UI" panose="020B0502040204020203" pitchFamily="34" charset="0"/>
              </a:rPr>
              <a:t>W</a:t>
            </a:r>
            <a:r>
              <a:rPr lang="en-US" altLang="zh-CN" sz="1600" b="1" dirty="0" smtClean="0">
                <a:solidFill>
                  <a:schemeClr val="bg1"/>
                </a:solidFill>
                <a:latin typeface="Segoe UI" panose="020B0502040204020203" pitchFamily="34" charset="0"/>
                <a:cs typeface="Segoe UI" panose="020B0502040204020203" pitchFamily="34" charset="0"/>
              </a:rPr>
              <a:t>orld’s First CNG Carrier</a:t>
            </a:r>
            <a:endParaRPr lang="en-US" altLang="zh-CN" sz="1600" b="1" dirty="0" smtClean="0">
              <a:solidFill>
                <a:schemeClr val="bg1"/>
              </a:solidFill>
              <a:latin typeface="Segoe UI" panose="020B0502040204020203" pitchFamily="34" charset="0"/>
              <a:cs typeface="Segoe UI" panose="020B0502040204020203" pitchFamily="34" charset="0"/>
            </a:endParaRPr>
          </a:p>
          <a:p>
            <a:r>
              <a:rPr lang="en-US" altLang="zh-CN" sz="1600" dirty="0" smtClean="0">
                <a:solidFill>
                  <a:schemeClr val="bg1"/>
                </a:solidFill>
                <a:latin typeface="Segoe UI" panose="020B0502040204020203" pitchFamily="34" charset="0"/>
                <a:cs typeface="Segoe UI" panose="020B0502040204020203" pitchFamily="34" charset="0"/>
              </a:rPr>
              <a:t>Powered by Natural Gas (CNG)</a:t>
            </a:r>
            <a:endParaRPr lang="en-US" altLang="zh-CN" sz="1600" dirty="0" smtClean="0">
              <a:solidFill>
                <a:schemeClr val="bg1"/>
              </a:solidFill>
              <a:latin typeface="Segoe UI" panose="020B0502040204020203" pitchFamily="34" charset="0"/>
              <a:cs typeface="Segoe UI" panose="020B0502040204020203" pitchFamily="34" charset="0"/>
            </a:endParaRPr>
          </a:p>
          <a:p>
            <a:r>
              <a:rPr lang="en-US" altLang="zh-CN" sz="1600" dirty="0" smtClean="0">
                <a:solidFill>
                  <a:schemeClr val="bg1"/>
                </a:solidFill>
                <a:latin typeface="Segoe UI" panose="020B0502040204020203" pitchFamily="34" charset="0"/>
                <a:cs typeface="Segoe UI" panose="020B0502040204020203" pitchFamily="34" charset="0"/>
              </a:rPr>
              <a:t>Used for CNG transportation and gas supply from one island to another</a:t>
            </a:r>
            <a:endParaRPr lang="zh-CN" altLang="en-US" sz="1600" dirty="0">
              <a:solidFill>
                <a:schemeClr val="bg1"/>
              </a:solidFill>
              <a:latin typeface="Segoe UI" panose="020B0502040204020203" pitchFamily="34" charset="0"/>
              <a:cs typeface="Segoe UI" panose="020B0502040204020203" pitchFamily="34" charset="0"/>
            </a:endParaRPr>
          </a:p>
        </p:txBody>
      </p:sp>
      <p:sp>
        <p:nvSpPr>
          <p:cNvPr id="19" name="文本框 18"/>
          <p:cNvSpPr txBox="1"/>
          <p:nvPr/>
        </p:nvSpPr>
        <p:spPr>
          <a:xfrm>
            <a:off x="0" y="828771"/>
            <a:ext cx="8229876" cy="645160"/>
          </a:xfrm>
          <a:prstGeom prst="rect">
            <a:avLst/>
          </a:prstGeom>
          <a:noFill/>
        </p:spPr>
        <p:txBody>
          <a:bodyPr wrap="square" rtlCol="0">
            <a:spAutoFit/>
          </a:bodyPr>
          <a:lstStyle/>
          <a:p>
            <a:pPr marL="571500" indent="-571500">
              <a:buFont typeface="Wingdings" panose="05000000000000000000" pitchFamily="2" charset="2"/>
              <a:buChar char="n"/>
            </a:pPr>
            <a:r>
              <a:rPr lang="en-US" altLang="zh-CN" sz="3600" dirty="0">
                <a:latin typeface="Segoe UI" panose="020B0502040204020203" pitchFamily="34" charset="0"/>
                <a:cs typeface="Segoe UI" panose="020B0502040204020203" pitchFamily="34" charset="0"/>
              </a:rPr>
              <a:t>H2 and CNG Carrier</a:t>
            </a:r>
            <a:endParaRPr lang="en-US" altLang="zh-CN" sz="3600" dirty="0">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48894" b="1"/>
          <a:stretch>
            <a:fillRect/>
          </a:stretch>
        </p:blipFill>
        <p:spPr bwMode="auto">
          <a:xfrm>
            <a:off x="35184" y="-1364"/>
            <a:ext cx="12192000" cy="685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57956" y="907171"/>
            <a:ext cx="5282565" cy="666115"/>
          </a:xfrm>
          <a:prstGeom prst="rect">
            <a:avLst/>
          </a:prstGeom>
          <a:noFill/>
        </p:spPr>
        <p:txBody>
          <a:bodyPr wrap="none" rtlCol="0">
            <a:spAutoFit/>
          </a:bodyPr>
          <a:lstStyle/>
          <a:p>
            <a:r>
              <a:rPr lang="en-US" altLang="zh-CN" sz="3735" b="1" dirty="0">
                <a:ln>
                  <a:solidFill>
                    <a:schemeClr val="bg1"/>
                  </a:solidFill>
                </a:ln>
                <a:solidFill>
                  <a:schemeClr val="accent6">
                    <a:lumMod val="75000"/>
                  </a:schemeClr>
                </a:solidFill>
                <a:latin typeface="微软雅黑" panose="020B0503020204020204" pitchFamily="34" charset="-122"/>
                <a:ea typeface="微软雅黑" panose="020B0503020204020204" pitchFamily="34" charset="-122"/>
              </a:rPr>
              <a:t>Engineering  Services</a:t>
            </a:r>
            <a:endParaRPr lang="en-US" altLang="zh-CN" sz="2400" b="1" dirty="0">
              <a:ln>
                <a:solidFill>
                  <a:schemeClr val="bg1"/>
                </a:solidFill>
              </a:ln>
              <a:solidFill>
                <a:schemeClr val="tx2"/>
              </a:solidFill>
              <a:latin typeface="微软雅黑" panose="020B0503020204020204" pitchFamily="34" charset="-122"/>
              <a:ea typeface="微软雅黑" panose="020B0503020204020204" pitchFamily="34" charset="-122"/>
            </a:endParaRPr>
          </a:p>
        </p:txBody>
      </p:sp>
      <p:sp>
        <p:nvSpPr>
          <p:cNvPr id="11" name="矩形 10"/>
          <p:cNvSpPr/>
          <p:nvPr/>
        </p:nvSpPr>
        <p:spPr>
          <a:xfrm>
            <a:off x="7" y="3717032"/>
            <a:ext cx="12210713" cy="230425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TextBox 1"/>
          <p:cNvSpPr txBox="1"/>
          <p:nvPr/>
        </p:nvSpPr>
        <p:spPr>
          <a:xfrm>
            <a:off x="781421" y="3723223"/>
            <a:ext cx="10723537" cy="2146935"/>
          </a:xfrm>
          <a:prstGeom prst="rect">
            <a:avLst/>
          </a:prstGeom>
          <a:noFill/>
        </p:spPr>
        <p:txBody>
          <a:bodyPr wrap="square" rtlCol="0">
            <a:spAutoFit/>
          </a:bodyPr>
          <a:lstStyle/>
          <a:p>
            <a:r>
              <a:rPr lang="en-US" altLang="zh-CN" sz="2665" dirty="0">
                <a:solidFill>
                  <a:schemeClr val="accent6">
                    <a:lumMod val="75000"/>
                  </a:schemeClr>
                </a:solidFill>
                <a:latin typeface="方正大黑简体" pitchFamily="65" charset="-122"/>
                <a:ea typeface="方正大黑简体" pitchFamily="65" charset="-122"/>
              </a:rPr>
              <a:t>Overall Project </a:t>
            </a:r>
            <a:r>
              <a:rPr lang="en-US" altLang="zh-CN" sz="2665" dirty="0" err="1">
                <a:solidFill>
                  <a:schemeClr val="accent6">
                    <a:lumMod val="75000"/>
                  </a:schemeClr>
                </a:solidFill>
                <a:latin typeface="方正大黑简体" pitchFamily="65" charset="-122"/>
                <a:ea typeface="方正大黑简体" pitchFamily="65" charset="-122"/>
              </a:rPr>
              <a:t>Contract•Project</a:t>
            </a:r>
            <a:r>
              <a:rPr lang="en-US" altLang="zh-CN" sz="2665" dirty="0">
                <a:solidFill>
                  <a:schemeClr val="accent6">
                    <a:lumMod val="75000"/>
                  </a:schemeClr>
                </a:solidFill>
                <a:latin typeface="方正大黑简体" pitchFamily="65" charset="-122"/>
                <a:ea typeface="方正大黑简体" pitchFamily="65" charset="-122"/>
              </a:rPr>
              <a:t> </a:t>
            </a:r>
            <a:r>
              <a:rPr lang="en-US" altLang="zh-CN" sz="2665" dirty="0" err="1">
                <a:solidFill>
                  <a:schemeClr val="accent6">
                    <a:lumMod val="75000"/>
                  </a:schemeClr>
                </a:solidFill>
                <a:latin typeface="方正大黑简体" pitchFamily="65" charset="-122"/>
                <a:ea typeface="方正大黑简体" pitchFamily="65" charset="-122"/>
              </a:rPr>
              <a:t>Design•Project</a:t>
            </a:r>
            <a:r>
              <a:rPr lang="en-US" altLang="zh-CN" sz="2665" dirty="0">
                <a:solidFill>
                  <a:schemeClr val="accent6">
                    <a:lumMod val="75000"/>
                  </a:schemeClr>
                </a:solidFill>
                <a:latin typeface="方正大黑简体" pitchFamily="65" charset="-122"/>
                <a:ea typeface="方正大黑简体" pitchFamily="65" charset="-122"/>
              </a:rPr>
              <a:t> </a:t>
            </a:r>
            <a:r>
              <a:rPr lang="en-US" altLang="zh-CN" sz="2665" dirty="0" err="1">
                <a:solidFill>
                  <a:schemeClr val="accent6">
                    <a:lumMod val="75000"/>
                  </a:schemeClr>
                </a:solidFill>
                <a:latin typeface="方正大黑简体" pitchFamily="65" charset="-122"/>
                <a:ea typeface="方正大黑简体" pitchFamily="65" charset="-122"/>
              </a:rPr>
              <a:t>Supervision•Overall</a:t>
            </a:r>
            <a:r>
              <a:rPr lang="en-US" altLang="zh-CN" sz="2665" dirty="0">
                <a:solidFill>
                  <a:schemeClr val="accent6">
                    <a:lumMod val="75000"/>
                  </a:schemeClr>
                </a:solidFill>
                <a:latin typeface="方正大黑简体" pitchFamily="65" charset="-122"/>
                <a:ea typeface="方正大黑简体" pitchFamily="65" charset="-122"/>
              </a:rPr>
              <a:t> Design</a:t>
            </a:r>
            <a:endParaRPr lang="en-US" altLang="zh-CN" sz="1600" dirty="0">
              <a:latin typeface="黑体" panose="02010609060101010101" charset="-122"/>
              <a:ea typeface="黑体" panose="02010609060101010101" charset="-122"/>
            </a:endParaRPr>
          </a:p>
          <a:p>
            <a:endParaRPr lang="en-US" altLang="zh-CN" sz="1335" dirty="0">
              <a:latin typeface="微软雅黑" panose="020B0503020204020204" pitchFamily="34" charset="-122"/>
              <a:ea typeface="微软雅黑" panose="020B0503020204020204" pitchFamily="34" charset="-122"/>
            </a:endParaRPr>
          </a:p>
          <a:p>
            <a:r>
              <a:rPr lang="en-US" altLang="zh-CN" sz="1335" dirty="0">
                <a:latin typeface="微软雅黑" panose="020B0503020204020204" pitchFamily="34" charset="-122"/>
                <a:ea typeface="微软雅黑" panose="020B0503020204020204" pitchFamily="34" charset="-122"/>
              </a:rPr>
              <a:t>According to the different needs of the owners, we can provide comprehensive customer services ranging from project feasibility analysis, project initiation, project survey, design, construction, package equipment manufacturing, installation, to commissioning. With reliable quality management system and sound project management system, and Class A Design Qualification Certificates, Class A general Contracting Qualification Certificate and Class A Engineering Consulting Certificate, The Company provides customers with customized EPC, E, EP, or EP + CS, PM and other forms of engineering services.</a:t>
            </a:r>
            <a:endParaRPr lang="zh-CN" altLang="en-US" sz="1335"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6258"/>
          <a:stretch>
            <a:fillRect/>
          </a:stretch>
        </p:blipFill>
        <p:spPr bwMode="auto">
          <a:xfrm>
            <a:off x="0" y="1237129"/>
            <a:ext cx="12192000" cy="562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C:\Users\00011332\AppData\Roaming\Tencent\Users\458663586\QQ\WinTemp\RichOle\M~N[G$8(E5PZW3(5~@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60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3090072" y="1700808"/>
            <a:ext cx="8862579" cy="5038552"/>
            <a:chOff x="2317554" y="2509546"/>
            <a:chExt cx="6646934" cy="5038556"/>
          </a:xfrm>
        </p:grpSpPr>
        <p:sp>
          <p:nvSpPr>
            <p:cNvPr id="21" name="TextBox 20"/>
            <p:cNvSpPr txBox="1"/>
            <p:nvPr/>
          </p:nvSpPr>
          <p:spPr>
            <a:xfrm>
              <a:off x="2317554" y="2509546"/>
              <a:ext cx="2542478" cy="2491742"/>
            </a:xfrm>
            <a:prstGeom prst="rect">
              <a:avLst/>
            </a:prstGeom>
            <a:solidFill>
              <a:schemeClr val="bg1"/>
            </a:solidFill>
          </p:spPr>
          <p:txBody>
            <a:bodyPr wrap="square" rtlCol="0">
              <a:spAutoFit/>
            </a:bodyPr>
            <a:lstStyle/>
            <a:p>
              <a:r>
                <a:rPr lang="en-US" altLang="zh-CN" sz="1200" dirty="0"/>
                <a:t>CIMC has mature experience in building LNG, L - CNG, LNG/L - CNG standard stations and skid-mounted stations, and can configure various kinds of oil and gas adding modes according to different size, different regions, different environmental and resource conditions of projects, and meet the diverse needs of customers.</a:t>
              </a:r>
              <a:endParaRPr lang="en-US" altLang="zh-CN" sz="1200" dirty="0"/>
            </a:p>
            <a:p>
              <a:r>
                <a:rPr lang="en-US" altLang="zh-CN" sz="1200" dirty="0">
                  <a:latin typeface="微软雅黑" panose="020B0503020204020204" pitchFamily="34" charset="-122"/>
                  <a:ea typeface="微软雅黑" panose="020B0503020204020204" pitchFamily="34" charset="-122"/>
                </a:rPr>
                <a:t>The Company built Xinjiang Urumqi LPG stations, China's first domestic LNG refueling station and one of the biggest LNG stations-CNOOC LNG demonstration gas stations respectively in </a:t>
              </a:r>
              <a:r>
                <a:rPr lang="en-US" altLang="zh-CN" sz="1200" dirty="0" err="1">
                  <a:latin typeface="微软雅黑" panose="020B0503020204020204" pitchFamily="34" charset="-122"/>
                  <a:ea typeface="微软雅黑" panose="020B0503020204020204" pitchFamily="34" charset="-122"/>
                </a:rPr>
                <a:t>Shangchong</a:t>
              </a:r>
              <a:r>
                <a:rPr lang="en-US" altLang="zh-CN" sz="1200" dirty="0">
                  <a:latin typeface="微软雅黑" panose="020B0503020204020204" pitchFamily="34" charset="-122"/>
                  <a:ea typeface="微软雅黑" panose="020B0503020204020204" pitchFamily="34" charset="-122"/>
                </a:rPr>
                <a:t> of Shenzhen and </a:t>
              </a:r>
              <a:r>
                <a:rPr lang="en-US" altLang="zh-CN" sz="1200" dirty="0" err="1">
                  <a:latin typeface="微软雅黑" panose="020B0503020204020204" pitchFamily="34" charset="-122"/>
                  <a:ea typeface="微软雅黑" panose="020B0503020204020204" pitchFamily="34" charset="-122"/>
                </a:rPr>
                <a:t>Doumen</a:t>
              </a:r>
              <a:r>
                <a:rPr lang="en-US" altLang="zh-CN" sz="1200" dirty="0">
                  <a:latin typeface="微软雅黑" panose="020B0503020204020204" pitchFamily="34" charset="-122"/>
                  <a:ea typeface="微软雅黑" panose="020B0503020204020204" pitchFamily="34" charset="-122"/>
                </a:rPr>
                <a:t> of Zhuhai.</a:t>
              </a:r>
              <a:endParaRPr lang="zh-CN" altLang="zh-CN" sz="1200" dirty="0">
                <a:latin typeface="微软雅黑" panose="020B0503020204020204" pitchFamily="34" charset="-122"/>
                <a:ea typeface="微软雅黑" panose="020B0503020204020204" pitchFamily="34" charset="-122"/>
              </a:endParaRPr>
            </a:p>
          </p:txBody>
        </p:sp>
        <p:sp>
          <p:nvSpPr>
            <p:cNvPr id="27" name="TextBox 26"/>
            <p:cNvSpPr txBox="1"/>
            <p:nvPr/>
          </p:nvSpPr>
          <p:spPr>
            <a:xfrm>
              <a:off x="4951772" y="5773911"/>
              <a:ext cx="4012716" cy="1774191"/>
            </a:xfrm>
            <a:prstGeom prst="rect">
              <a:avLst/>
            </a:prstGeom>
            <a:gradFill>
              <a:gsLst>
                <a:gs pos="27000">
                  <a:schemeClr val="bg1"/>
                </a:gs>
                <a:gs pos="99000">
                  <a:schemeClr val="bg1">
                    <a:alpha val="10000"/>
                  </a:schemeClr>
                </a:gs>
              </a:gsLst>
              <a:lin ang="5400000" scaled="0"/>
            </a:gradFill>
          </p:spPr>
          <p:txBody>
            <a:bodyPr wrap="square" rtlCol="0">
              <a:spAutoFit/>
            </a:bodyPr>
            <a:lstStyle/>
            <a:p>
              <a:r>
                <a:rPr lang="en-US" altLang="zh-CN" sz="1335" b="1" dirty="0">
                  <a:latin typeface="微软雅黑" panose="020B0503020204020204" pitchFamily="34" charset="-122"/>
                  <a:ea typeface="微软雅黑" panose="020B0503020204020204" pitchFamily="34" charset="-122"/>
                </a:rPr>
                <a:t>Technical Features</a:t>
              </a:r>
              <a:endParaRPr lang="en-US" altLang="zh-CN" sz="1335" b="1" dirty="0">
                <a:latin typeface="微软雅黑" panose="020B0503020204020204" pitchFamily="34" charset="-122"/>
                <a:ea typeface="微软雅黑" panose="020B0503020204020204" pitchFamily="34" charset="-122"/>
              </a:endParaRPr>
            </a:p>
            <a:p>
              <a:r>
                <a:rPr lang="zh-CN" altLang="en-US" sz="1065" dirty="0">
                  <a:latin typeface="微软雅黑" panose="020B0503020204020204" pitchFamily="34" charset="-122"/>
                  <a:ea typeface="微软雅黑" panose="020B0503020204020204" pitchFamily="34" charset="-122"/>
                </a:rPr>
                <a:t>◆</a:t>
              </a:r>
              <a:r>
                <a:rPr lang="en-US" altLang="zh-CN" sz="1065" dirty="0">
                  <a:latin typeface="微软雅黑" panose="020B0503020204020204" pitchFamily="34" charset="-122"/>
                  <a:ea typeface="微软雅黑" panose="020B0503020204020204" pitchFamily="34" charset="-122"/>
                </a:rPr>
                <a:t>In the forms of skid-mounted station and fixed station, the gas station </a:t>
              </a:r>
              <a:endParaRPr lang="en-US" altLang="zh-CN" sz="1065" dirty="0">
                <a:latin typeface="微软雅黑" panose="020B0503020204020204" pitchFamily="34" charset="-122"/>
                <a:ea typeface="微软雅黑" panose="020B0503020204020204" pitchFamily="34" charset="-122"/>
              </a:endParaRPr>
            </a:p>
            <a:p>
              <a:r>
                <a:rPr lang="en-US" altLang="zh-CN" sz="1065" dirty="0">
                  <a:latin typeface="微软雅黑" panose="020B0503020204020204" pitchFamily="34" charset="-122"/>
                  <a:ea typeface="微软雅黑" panose="020B0503020204020204" pitchFamily="34" charset="-122"/>
                </a:rPr>
                <a:t>features stable refueling, accurate measurement, low loss, and over 6000h trouble-free working hours.</a:t>
              </a:r>
              <a:r>
                <a:rPr lang="zh-CN" altLang="en-US" sz="1065" dirty="0">
                  <a:latin typeface="微软雅黑" panose="020B0503020204020204" pitchFamily="34" charset="-122"/>
                  <a:ea typeface="微软雅黑" panose="020B0503020204020204" pitchFamily="34" charset="-122"/>
                </a:rPr>
                <a:t> ◆ </a:t>
              </a:r>
              <a:r>
                <a:rPr lang="en-US" altLang="zh-CN" sz="1065" dirty="0">
                  <a:latin typeface="微软雅黑" panose="020B0503020204020204" pitchFamily="34" charset="-122"/>
                  <a:ea typeface="微软雅黑" panose="020B0503020204020204" pitchFamily="34" charset="-122"/>
                </a:rPr>
                <a:t>With skid-mounted structure, the equipment is simple and compact, with short construction period, low operation cost and investment and small floor area; it can be transported with trails and change location of refueling according to the market demand.</a:t>
              </a:r>
              <a:r>
                <a:rPr lang="zh-CN" altLang="en-US" sz="1065" dirty="0">
                  <a:latin typeface="微软雅黑" panose="020B0503020204020204" pitchFamily="34" charset="-122"/>
                  <a:ea typeface="微软雅黑" panose="020B0503020204020204" pitchFamily="34" charset="-122"/>
                </a:rPr>
                <a:t> ◆ </a:t>
              </a:r>
              <a:r>
                <a:rPr lang="en-US" altLang="zh-CN" sz="1065" dirty="0">
                  <a:latin typeface="微软雅黑" panose="020B0503020204020204" pitchFamily="34" charset="-122"/>
                  <a:ea typeface="微软雅黑" panose="020B0503020204020204" pitchFamily="34" charset="-122"/>
                </a:rPr>
                <a:t>Through PLC control, the station could be fully automated.</a:t>
              </a:r>
              <a:endParaRPr lang="en-US" altLang="zh-CN" sz="1065" dirty="0">
                <a:latin typeface="微软雅黑" panose="020B0503020204020204" pitchFamily="34" charset="-122"/>
                <a:ea typeface="微软雅黑" panose="020B0503020204020204" pitchFamily="34" charset="-122"/>
              </a:endParaRPr>
            </a:p>
            <a:p>
              <a:r>
                <a:rPr lang="zh-CN" altLang="en-US" sz="1065" dirty="0">
                  <a:latin typeface="微软雅黑" panose="020B0503020204020204" pitchFamily="34" charset="-122"/>
                  <a:ea typeface="微软雅黑" panose="020B0503020204020204" pitchFamily="34" charset="-122"/>
                </a:rPr>
                <a:t>◆ </a:t>
              </a:r>
              <a:r>
                <a:rPr lang="en-US" altLang="zh-CN" sz="1065" dirty="0">
                  <a:latin typeface="微软雅黑" panose="020B0503020204020204" pitchFamily="34" charset="-122"/>
                  <a:ea typeface="微软雅黑" panose="020B0503020204020204" pitchFamily="34" charset="-122"/>
                </a:rPr>
                <a:t>Using the self-developed station control management system, it can be operated safely and reliably.</a:t>
              </a:r>
              <a:endParaRPr lang="zh-CN" altLang="zh-CN" sz="1065" dirty="0">
                <a:latin typeface="微软雅黑" panose="020B0503020204020204" pitchFamily="34" charset="-122"/>
                <a:ea typeface="微软雅黑" panose="020B0503020204020204" pitchFamily="34" charset="-122"/>
              </a:endParaRPr>
            </a:p>
          </p:txBody>
        </p:sp>
      </p:grpSp>
      <p:sp>
        <p:nvSpPr>
          <p:cNvPr id="17" name="TextBox 16"/>
          <p:cNvSpPr txBox="1"/>
          <p:nvPr/>
        </p:nvSpPr>
        <p:spPr>
          <a:xfrm>
            <a:off x="3069217" y="856935"/>
            <a:ext cx="3218804" cy="749300"/>
          </a:xfrm>
          <a:prstGeom prst="rect">
            <a:avLst/>
          </a:prstGeom>
          <a:solidFill>
            <a:schemeClr val="bg1"/>
          </a:solidFill>
        </p:spPr>
        <p:txBody>
          <a:bodyPr wrap="square" rtlCol="0">
            <a:spAutoFit/>
          </a:bodyPr>
          <a:lstStyle/>
          <a:p>
            <a:r>
              <a:rPr lang="en-US" altLang="zh-CN" sz="2135" b="1" dirty="0">
                <a:solidFill>
                  <a:schemeClr val="tx1">
                    <a:lumMod val="50000"/>
                    <a:lumOff val="50000"/>
                  </a:schemeClr>
                </a:solidFill>
                <a:latin typeface="黑体" panose="02010609060101010101" charset="-122"/>
                <a:ea typeface="黑体" panose="02010609060101010101" charset="-122"/>
              </a:rPr>
              <a:t>CNG</a:t>
            </a:r>
            <a:r>
              <a:rPr lang="zh-CN" altLang="en-US" sz="2135" b="1" dirty="0">
                <a:solidFill>
                  <a:schemeClr val="tx1">
                    <a:lumMod val="50000"/>
                    <a:lumOff val="50000"/>
                  </a:schemeClr>
                </a:solidFill>
                <a:latin typeface="黑体" panose="02010609060101010101" charset="-122"/>
                <a:ea typeface="黑体" panose="02010609060101010101" charset="-122"/>
              </a:rPr>
              <a:t>、</a:t>
            </a:r>
            <a:r>
              <a:rPr lang="en-US" altLang="zh-CN" sz="2135" b="1" dirty="0">
                <a:solidFill>
                  <a:schemeClr val="tx1">
                    <a:lumMod val="50000"/>
                    <a:lumOff val="50000"/>
                  </a:schemeClr>
                </a:solidFill>
                <a:latin typeface="黑体" panose="02010609060101010101" charset="-122"/>
                <a:ea typeface="黑体" panose="02010609060101010101" charset="-122"/>
              </a:rPr>
              <a:t>L-CNG</a:t>
            </a:r>
            <a:r>
              <a:rPr lang="zh-CN" altLang="en-US" sz="2135" b="1" dirty="0">
                <a:solidFill>
                  <a:schemeClr val="tx1">
                    <a:lumMod val="50000"/>
                    <a:lumOff val="50000"/>
                  </a:schemeClr>
                </a:solidFill>
                <a:latin typeface="黑体" panose="02010609060101010101" charset="-122"/>
                <a:ea typeface="黑体" panose="02010609060101010101" charset="-122"/>
              </a:rPr>
              <a:t>、</a:t>
            </a:r>
            <a:r>
              <a:rPr lang="en-US" altLang="zh-CN" sz="2135" b="1" dirty="0">
                <a:solidFill>
                  <a:schemeClr val="tx1">
                    <a:lumMod val="50000"/>
                    <a:lumOff val="50000"/>
                  </a:schemeClr>
                </a:solidFill>
                <a:latin typeface="黑体" panose="02010609060101010101" charset="-122"/>
                <a:ea typeface="黑体" panose="02010609060101010101" charset="-122"/>
              </a:rPr>
              <a:t>LNG/L-CNG Refueling Station</a:t>
            </a:r>
            <a:endParaRPr lang="zh-CN" altLang="en-US" sz="2135" dirty="0">
              <a:solidFill>
                <a:schemeClr val="tx1">
                  <a:lumMod val="50000"/>
                  <a:lumOff val="50000"/>
                </a:schemeClr>
              </a:solidFill>
              <a:latin typeface="黑体" panose="02010609060101010101" charset="-122"/>
              <a:ea typeface="黑体" panose="02010609060101010101" charset="-122"/>
            </a:endParaRPr>
          </a:p>
        </p:txBody>
      </p:sp>
      <p:grpSp>
        <p:nvGrpSpPr>
          <p:cNvPr id="13" name="组合 12"/>
          <p:cNvGrpSpPr/>
          <p:nvPr/>
        </p:nvGrpSpPr>
        <p:grpSpPr>
          <a:xfrm>
            <a:off x="8019739" y="810805"/>
            <a:ext cx="3810592" cy="60959"/>
            <a:chOff x="6034536" y="237527"/>
            <a:chExt cx="2857944" cy="350107"/>
          </a:xfrm>
        </p:grpSpPr>
        <p:grpSp>
          <p:nvGrpSpPr>
            <p:cNvPr id="18" name="组合 17"/>
            <p:cNvGrpSpPr/>
            <p:nvPr/>
          </p:nvGrpSpPr>
          <p:grpSpPr>
            <a:xfrm>
              <a:off x="6034536" y="237528"/>
              <a:ext cx="2857944" cy="341116"/>
              <a:chOff x="6516217" y="807120"/>
              <a:chExt cx="1993848" cy="276816"/>
            </a:xfrm>
          </p:grpSpPr>
          <p:sp>
            <p:nvSpPr>
              <p:cNvPr id="22" name="平行四边形 21"/>
              <p:cNvSpPr/>
              <p:nvPr/>
            </p:nvSpPr>
            <p:spPr>
              <a:xfrm>
                <a:off x="6516217" y="807120"/>
                <a:ext cx="1565176" cy="276816"/>
              </a:xfrm>
              <a:prstGeom prst="parallelogram">
                <a:avLst>
                  <a:gd name="adj" fmla="val 756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平行四边形 22"/>
              <p:cNvSpPr/>
              <p:nvPr/>
            </p:nvSpPr>
            <p:spPr>
              <a:xfrm>
                <a:off x="7812360" y="807120"/>
                <a:ext cx="697705" cy="276816"/>
              </a:xfrm>
              <a:prstGeom prst="parallelogram">
                <a:avLst>
                  <a:gd name="adj" fmla="val 756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0" name="矩形 19"/>
            <p:cNvSpPr/>
            <p:nvPr/>
          </p:nvSpPr>
          <p:spPr>
            <a:xfrm>
              <a:off x="8557146" y="237527"/>
              <a:ext cx="335334" cy="35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4" name="矩形 23"/>
          <p:cNvSpPr/>
          <p:nvPr/>
        </p:nvSpPr>
        <p:spPr>
          <a:xfrm>
            <a:off x="8420306" y="116632"/>
            <a:ext cx="3011170" cy="584835"/>
          </a:xfrm>
          <a:prstGeom prst="rect">
            <a:avLst/>
          </a:prstGeom>
        </p:spPr>
        <p:txBody>
          <a:bodyPr wrap="none">
            <a:spAutoFit/>
          </a:bodyPr>
          <a:lstStyle/>
          <a:p>
            <a:pPr algn="just">
              <a:lnSpc>
                <a:spcPct val="150000"/>
              </a:lnSpc>
            </a:pPr>
            <a:r>
              <a:rPr lang="en-US" altLang="zh-CN" sz="2135" dirty="0">
                <a:solidFill>
                  <a:schemeClr val="tx1">
                    <a:lumMod val="50000"/>
                    <a:lumOff val="50000"/>
                  </a:schemeClr>
                </a:solidFill>
                <a:latin typeface="微软雅黑" panose="020B0503020204020204" pitchFamily="34" charset="-122"/>
                <a:ea typeface="微软雅黑" panose="020B0503020204020204" pitchFamily="34" charset="-122"/>
              </a:rPr>
              <a:t>Business Recommend</a:t>
            </a:r>
            <a:endParaRPr lang="en-US" altLang="zh-CN"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 r="37298" b="3899"/>
          <a:stretch>
            <a:fillRect/>
          </a:stretch>
        </p:blipFill>
        <p:spPr>
          <a:xfrm>
            <a:off x="6672067" y="316703"/>
            <a:ext cx="1632179" cy="252397"/>
          </a:xfrm>
          <a:prstGeom prst="rect">
            <a:avLst/>
          </a:prstGeom>
        </p:spPr>
      </p:pic>
      <p:cxnSp>
        <p:nvCxnSpPr>
          <p:cNvPr id="26" name="直接连接符 25"/>
          <p:cNvCxnSpPr/>
          <p:nvPr/>
        </p:nvCxnSpPr>
        <p:spPr>
          <a:xfrm>
            <a:off x="3119205" y="768479"/>
            <a:ext cx="8257383"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22379" y="152400"/>
            <a:ext cx="2969365" cy="911860"/>
          </a:xfrm>
          <a:prstGeom prst="rect">
            <a:avLst/>
          </a:prstGeom>
          <a:noFill/>
        </p:spPr>
        <p:txBody>
          <a:bodyPr wrap="square" rtlCol="0">
            <a:spAutoFit/>
          </a:bodyPr>
          <a:lstStyle/>
          <a:p>
            <a:r>
              <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Engineering  Services</a:t>
            </a:r>
            <a:endPar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494"/>
            <a:ext cx="12191999" cy="584776"/>
            <a:chOff x="0" y="-494"/>
            <a:chExt cx="12191999" cy="584776"/>
          </a:xfrm>
        </p:grpSpPr>
        <p:sp>
          <p:nvSpPr>
            <p:cNvPr id="5" name="矩形 4"/>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矩形 5"/>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685881"/>
            <a:ext cx="12191999" cy="6273719"/>
          </a:xfrm>
          <a:prstGeom prst="rect">
            <a:avLst/>
          </a:prstGeom>
        </p:spPr>
      </p:pic>
      <p:sp>
        <p:nvSpPr>
          <p:cNvPr id="11" name="矩形 10"/>
          <p:cNvSpPr/>
          <p:nvPr/>
        </p:nvSpPr>
        <p:spPr>
          <a:xfrm>
            <a:off x="1625712" y="584628"/>
            <a:ext cx="10566287" cy="830997"/>
          </a:xfrm>
          <a:prstGeom prst="rect">
            <a:avLst/>
          </a:prstGeom>
          <a:solidFill>
            <a:srgbClr val="00B050"/>
          </a:solidFill>
          <a:ln>
            <a:noFill/>
          </a:ln>
        </p:spPr>
        <p:txBody>
          <a:bodyPr wrap="square">
            <a:spAutoFit/>
          </a:bodyPr>
          <a:lstStyle/>
          <a:p>
            <a:r>
              <a:rPr lang="en-US" altLang="zh-CN" sz="2800" b="1" dirty="0">
                <a:solidFill>
                  <a:schemeClr val="bg1"/>
                </a:solidFill>
                <a:latin typeface="Segoe UI" panose="020B0502040204020203" pitchFamily="34" charset="0"/>
                <a:ea typeface="Segoe UI" panose="020B0502040204020203" pitchFamily="34" charset="0"/>
                <a:cs typeface="Segoe UI" panose="020B0502040204020203" pitchFamily="34" charset="0"/>
              </a:rPr>
              <a:t>Cryogenic Product</a:t>
            </a:r>
            <a:endParaRPr lang="en-US" altLang="zh-CN" sz="28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Wingdings" panose="05000000000000000000" pitchFamily="2" charset="2"/>
              <a:buChar char="l"/>
            </a:pPr>
            <a:r>
              <a:rPr lang="en-US" altLang="zh-CN"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LNG Storage Tank</a:t>
            </a:r>
            <a:endPar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6" name="文本框 15"/>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sp>
        <p:nvSpPr>
          <p:cNvPr id="2" name="矩形 1"/>
          <p:cNvSpPr/>
          <p:nvPr/>
        </p:nvSpPr>
        <p:spPr>
          <a:xfrm>
            <a:off x="5590148" y="1412816"/>
            <a:ext cx="6314716" cy="1754326"/>
          </a:xfrm>
          <a:prstGeom prst="rect">
            <a:avLst/>
          </a:prstGeom>
        </p:spPr>
        <p:txBody>
          <a:bodyPr wrap="square">
            <a:spAutoFit/>
          </a:bodyPr>
          <a:lstStyle/>
          <a:p>
            <a:pPr marL="342900" indent="-342900">
              <a:buFont typeface="Arial" panose="020B0604020202020204" pitchFamily="34" charset="0"/>
              <a:buChar char="•"/>
            </a:pP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Capacity</a:t>
            </a:r>
            <a:r>
              <a:rPr lang="en-US" altLang="zh-CN" dirty="0">
                <a:solidFill>
                  <a:srgbClr val="002060"/>
                </a:solidFill>
                <a:latin typeface="Segoe UI" panose="020B0502040204020203" pitchFamily="34" charset="0"/>
                <a:ea typeface="楷体_GB2312" pitchFamily="49" charset="-122"/>
                <a:cs typeface="Segoe UI" panose="020B0502040204020203" pitchFamily="34" charset="0"/>
              </a:rPr>
              <a:t>: 30</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a:t>
            </a:r>
            <a:r>
              <a:rPr lang="en-US" altLang="zh-CN" dirty="0">
                <a:solidFill>
                  <a:srgbClr val="002060"/>
                </a:solidFill>
                <a:latin typeface="Segoe UI" panose="020B0502040204020203" pitchFamily="34" charset="0"/>
                <a:ea typeface="楷体_GB2312" pitchFamily="49" charset="-122"/>
                <a:cs typeface="Segoe UI" panose="020B0502040204020203" pitchFamily="34" charset="0"/>
              </a:rPr>
              <a:t>5</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0m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a:t>
            </a:r>
            <a:r>
              <a:rPr lang="zh-CN" altLang="en-US" dirty="0">
                <a:solidFill>
                  <a:srgbClr val="002060"/>
                </a:solidFill>
                <a:latin typeface="Segoe UI" panose="020B0502040204020203" pitchFamily="34" charset="0"/>
                <a:ea typeface="楷体_GB2312" pitchFamily="49" charset="-122"/>
                <a:cs typeface="Segoe UI" panose="020B0502040204020203" pitchFamily="34" charset="0"/>
              </a:rPr>
              <a:t> </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60m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a:t>
            </a:r>
            <a:r>
              <a:rPr lang="en-US" altLang="zh-CN" dirty="0">
                <a:solidFill>
                  <a:srgbClr val="002060"/>
                </a:solidFill>
                <a:latin typeface="Segoe UI" panose="020B0502040204020203" pitchFamily="34" charset="0"/>
                <a:ea typeface="楷体_GB2312" pitchFamily="49" charset="-122"/>
                <a:cs typeface="Segoe UI" panose="020B0502040204020203" pitchFamily="34" charset="0"/>
              </a:rPr>
              <a:t>, </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100m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a:t>
            </a:r>
            <a:r>
              <a:rPr lang="en-US" altLang="zh-CN" dirty="0">
                <a:solidFill>
                  <a:srgbClr val="002060"/>
                </a:solidFill>
                <a:latin typeface="Segoe UI" panose="020B0502040204020203" pitchFamily="34" charset="0"/>
                <a:ea typeface="楷体_GB2312" pitchFamily="49" charset="-122"/>
                <a:cs typeface="Segoe UI" panose="020B0502040204020203" pitchFamily="34" charset="0"/>
              </a:rPr>
              <a:t>, </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150m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a:t>
            </a:r>
            <a:r>
              <a:rPr lang="en-US" altLang="zh-CN" dirty="0">
                <a:solidFill>
                  <a:srgbClr val="002060"/>
                </a:solidFill>
                <a:latin typeface="Segoe UI" panose="020B0502040204020203" pitchFamily="34" charset="0"/>
                <a:ea typeface="楷体_GB2312" pitchFamily="49" charset="-122"/>
                <a:cs typeface="Segoe UI" panose="020B0502040204020203" pitchFamily="34" charset="0"/>
              </a:rPr>
              <a:t>, </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227m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 </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 1500m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 </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 , 3500m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 </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 5000m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 </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 , 6000m</a:t>
            </a:r>
            <a:r>
              <a:rPr lang="en-US" altLang="zh-CN" baseline="30000" dirty="0">
                <a:solidFill>
                  <a:srgbClr val="002060"/>
                </a:solidFill>
                <a:latin typeface="Segoe UI" panose="020B0502040204020203" pitchFamily="34" charset="0"/>
                <a:ea typeface="Segoe UI" panose="020B0502040204020203" pitchFamily="34" charset="0"/>
                <a:cs typeface="Segoe UI" panose="020B0502040204020203" pitchFamily="34" charset="0"/>
              </a:rPr>
              <a:t>3</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 etc.</a:t>
            </a:r>
            <a:endPar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Standard: GB, ASME</a:t>
            </a:r>
            <a:endPar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Working Pressure</a:t>
            </a:r>
            <a:r>
              <a:rPr lang="en-US" altLang="zh-CN" dirty="0">
                <a:solidFill>
                  <a:srgbClr val="002060"/>
                </a:solidFill>
                <a:latin typeface="Segoe UI" panose="020B0502040204020203" pitchFamily="34" charset="0"/>
                <a:ea typeface="楷体_GB2312" pitchFamily="49" charset="-122"/>
                <a:cs typeface="Segoe UI" panose="020B0502040204020203" pitchFamily="34" charset="0"/>
              </a:rPr>
              <a:t>: 0.005</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- 2.5MPa</a:t>
            </a:r>
            <a:endParaRPr lang="en-US" altLang="zh-CN" dirty="0">
              <a:solidFill>
                <a:srgbClr val="002060"/>
              </a:solidFill>
              <a:latin typeface="Segoe UI" panose="020B0502040204020203" pitchFamily="34" charset="0"/>
              <a:ea typeface="楷体_GB2312" pitchFamily="49" charset="-122"/>
              <a:cs typeface="Segoe UI" panose="020B0502040204020203" pitchFamily="34" charset="0"/>
            </a:endParaRPr>
          </a:p>
          <a:p>
            <a:pPr marL="342900" indent="-342900">
              <a:buFont typeface="Arial" panose="020B0604020202020204" pitchFamily="34" charset="0"/>
              <a:buChar char="•"/>
            </a:pP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Design Temperature</a:t>
            </a:r>
            <a:r>
              <a:rPr lang="en-US" altLang="zh-CN" dirty="0">
                <a:solidFill>
                  <a:srgbClr val="002060"/>
                </a:solidFill>
                <a:latin typeface="Segoe UI" panose="020B0502040204020203" pitchFamily="34" charset="0"/>
                <a:ea typeface="楷体_GB2312" pitchFamily="49" charset="-122"/>
                <a:cs typeface="Segoe UI" panose="020B0502040204020203" pitchFamily="34" charset="0"/>
              </a:rPr>
              <a:t>: </a:t>
            </a: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-196℃</a:t>
            </a:r>
            <a:endParaRPr lang="en-US" altLang="zh-CN" dirty="0">
              <a:solidFill>
                <a:srgbClr val="002060"/>
              </a:solidFill>
              <a:latin typeface="Segoe UI" panose="020B0502040204020203" pitchFamily="34" charset="0"/>
              <a:ea typeface="楷体_GB2312" pitchFamily="49" charset="-122"/>
              <a:cs typeface="Segoe UI" panose="020B0502040204020203" pitchFamily="34" charset="0"/>
            </a:endParaRPr>
          </a:p>
          <a:p>
            <a:pPr marL="342900" indent="-342900">
              <a:buFont typeface="Arial" panose="020B0604020202020204" pitchFamily="34" charset="0"/>
              <a:buChar char="•"/>
            </a:pPr>
            <a:r>
              <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rPr>
              <a:t>Insulation : High vacuum +Multi-layer insulation/Pearlite</a:t>
            </a:r>
            <a:endParaRPr lang="en-US" altLang="zh-CN"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平行四边形 33"/>
          <p:cNvSpPr/>
          <p:nvPr/>
        </p:nvSpPr>
        <p:spPr>
          <a:xfrm>
            <a:off x="7920203" y="3196811"/>
            <a:ext cx="2856585" cy="1954068"/>
          </a:xfrm>
          <a:prstGeom prst="parallelogram">
            <a:avLst>
              <a:gd name="adj" fmla="val 7884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TextBox 5"/>
          <p:cNvSpPr txBox="1"/>
          <p:nvPr/>
        </p:nvSpPr>
        <p:spPr>
          <a:xfrm>
            <a:off x="599279" y="1682538"/>
            <a:ext cx="6984223" cy="3178810"/>
          </a:xfrm>
          <a:prstGeom prst="rect">
            <a:avLst/>
          </a:prstGeom>
          <a:noFill/>
        </p:spPr>
        <p:txBody>
          <a:bodyPr wrap="square" rtlCol="0">
            <a:spAutoFit/>
          </a:bodyPr>
          <a:lstStyle/>
          <a:p>
            <a:pPr algn="just"/>
            <a:r>
              <a:rPr lang="en-US" altLang="zh-CN" sz="1335" dirty="0">
                <a:latin typeface="Arial Unicode MS" pitchFamily="34" charset="-122"/>
                <a:ea typeface="Arial Unicode MS" pitchFamily="34" charset="-122"/>
                <a:cs typeface="Arial Unicode MS" pitchFamily="34" charset="-122"/>
              </a:rPr>
              <a:t>Along with CIMC ENRIC Holding LTD., a Hong Kong main board listed company (stock code: 3899. HK) and one of Fortune Top 500 Chinese Enterprises, as the leading company, CIMC Energy Section, Chemical and Food Equipment Sector keeps a foothold in the energy industry, chemical industry and food equipment, providing customers with key equipment, engineering services and system solutions for transportation, storage and processing, and creating the "CIMC ENRIC" business brands. Now it has owned 12 brands.2022 operating income RMB 23 billion.</a:t>
            </a:r>
            <a:endParaRPr lang="en-US" altLang="zh-CN" sz="1335" dirty="0">
              <a:latin typeface="Arial Unicode MS" pitchFamily="34" charset="-122"/>
              <a:ea typeface="Arial Unicode MS" pitchFamily="34" charset="-122"/>
              <a:cs typeface="Arial Unicode MS" pitchFamily="34" charset="-122"/>
            </a:endParaRPr>
          </a:p>
          <a:p>
            <a:pPr algn="just"/>
            <a:endParaRPr lang="en-US" altLang="zh-CN" sz="1335" dirty="0">
              <a:latin typeface="Arial Unicode MS" pitchFamily="34" charset="-122"/>
              <a:ea typeface="Arial Unicode MS" pitchFamily="34" charset="-122"/>
              <a:cs typeface="Arial Unicode MS" pitchFamily="34" charset="-122"/>
            </a:endParaRPr>
          </a:p>
          <a:p>
            <a:pPr algn="just"/>
            <a:r>
              <a:rPr lang="en-US" altLang="zh-CN" sz="1335" dirty="0">
                <a:latin typeface="Arial Unicode MS" pitchFamily="34" charset="-122"/>
                <a:ea typeface="Arial Unicode MS" pitchFamily="34" charset="-122"/>
                <a:cs typeface="Arial Unicode MS" pitchFamily="34" charset="-122"/>
              </a:rPr>
              <a:t>With 22 manufacturing bases and Research &amp; Development Centers in China, Germany, Netherlands, Denmark, Belgium and other countries, the industry pattern of interaction and mutual support between China and Europe has come into being. Its marketing network has spread across North America, Europe, South America including Peru,Central Asia, Southeast Asia, Russia, Australia, China, Thailand, India and other regions and countries.</a:t>
            </a:r>
            <a:endParaRPr lang="en-US" altLang="zh-CN" sz="1335" dirty="0">
              <a:latin typeface="Arial Unicode MS" pitchFamily="34" charset="-122"/>
              <a:ea typeface="Arial Unicode MS" pitchFamily="34" charset="-122"/>
              <a:cs typeface="Arial Unicode MS" pitchFamily="34" charset="-122"/>
            </a:endParaRPr>
          </a:p>
        </p:txBody>
      </p:sp>
      <p:sp>
        <p:nvSpPr>
          <p:cNvPr id="26" name="TextBox 25"/>
          <p:cNvSpPr txBox="1"/>
          <p:nvPr/>
        </p:nvSpPr>
        <p:spPr>
          <a:xfrm>
            <a:off x="599279" y="915945"/>
            <a:ext cx="7656830" cy="420370"/>
          </a:xfrm>
          <a:prstGeom prst="rect">
            <a:avLst/>
          </a:prstGeom>
          <a:noFill/>
        </p:spPr>
        <p:txBody>
          <a:bodyPr wrap="none" rtlCol="0">
            <a:spAutoFit/>
          </a:bodyPr>
          <a:lstStyle/>
          <a:p>
            <a:r>
              <a:rPr lang="en-US" altLang="zh-CN" sz="2135" dirty="0">
                <a:latin typeface="Arial Unicode MS" pitchFamily="34" charset="-122"/>
                <a:ea typeface="Arial Unicode MS" pitchFamily="34" charset="-122"/>
                <a:cs typeface="Arial Unicode MS" pitchFamily="34" charset="-122"/>
              </a:rPr>
              <a:t>——Energy, Chemical and Food Equipment Segment in CIMC</a:t>
            </a:r>
            <a:endParaRPr lang="zh-CN" altLang="en-US" sz="2135" dirty="0">
              <a:latin typeface="Arial Unicode MS" pitchFamily="34" charset="-122"/>
              <a:ea typeface="Arial Unicode MS" pitchFamily="34" charset="-122"/>
              <a:cs typeface="Arial Unicode MS" pitchFamily="34" charset="-122"/>
            </a:endParaRPr>
          </a:p>
        </p:txBody>
      </p:sp>
      <p:sp>
        <p:nvSpPr>
          <p:cNvPr id="2" name="矩形 1"/>
          <p:cNvSpPr/>
          <p:nvPr/>
        </p:nvSpPr>
        <p:spPr>
          <a:xfrm>
            <a:off x="4395420" y="5428099"/>
            <a:ext cx="6376164" cy="1116965"/>
          </a:xfrm>
          <a:prstGeom prst="rect">
            <a:avLst/>
          </a:prstGeom>
        </p:spPr>
        <p:txBody>
          <a:bodyPr wrap="square">
            <a:spAutoFit/>
          </a:bodyPr>
          <a:lstStyle/>
          <a:p>
            <a:endParaRPr lang="zh-CN" altLang="en-US" sz="2400" dirty="0"/>
          </a:p>
          <a:p>
            <a:r>
              <a:rPr lang="en-US" altLang="zh-CN" sz="2400" dirty="0">
                <a:solidFill>
                  <a:schemeClr val="bg1"/>
                </a:solidFill>
                <a:latin typeface="方正大黑简体" pitchFamily="65" charset="-122"/>
                <a:ea typeface="方正大黑简体" pitchFamily="65" charset="-122"/>
              </a:rPr>
              <a:t>2013</a:t>
            </a:r>
            <a:r>
              <a:rPr lang="zh-CN" altLang="en-US" sz="2400" dirty="0">
                <a:solidFill>
                  <a:schemeClr val="bg1"/>
                </a:solidFill>
                <a:latin typeface="方正大黑简体" pitchFamily="65" charset="-122"/>
                <a:ea typeface="方正大黑简体" pitchFamily="65" charset="-122"/>
              </a:rPr>
              <a:t>年度</a:t>
            </a:r>
            <a:r>
              <a:rPr lang="zh-CN" altLang="en-US" sz="4265" dirty="0">
                <a:solidFill>
                  <a:schemeClr val="bg1"/>
                </a:solidFill>
                <a:latin typeface="方正大黑简体" pitchFamily="65" charset="-122"/>
                <a:ea typeface="方正大黑简体" pitchFamily="65" charset="-122"/>
              </a:rPr>
              <a:t>港股涨幅</a:t>
            </a:r>
            <a:r>
              <a:rPr lang="en-US" altLang="zh-CN" sz="4265" dirty="0">
                <a:solidFill>
                  <a:schemeClr val="bg1"/>
                </a:solidFill>
                <a:latin typeface="方正大黑简体" pitchFamily="65" charset="-122"/>
                <a:ea typeface="方正大黑简体" pitchFamily="65" charset="-122"/>
              </a:rPr>
              <a:t>10</a:t>
            </a:r>
            <a:r>
              <a:rPr lang="zh-CN" altLang="en-US" sz="4265" dirty="0">
                <a:solidFill>
                  <a:schemeClr val="bg1"/>
                </a:solidFill>
                <a:latin typeface="方正大黑简体" pitchFamily="65" charset="-122"/>
                <a:ea typeface="方正大黑简体" pitchFamily="65" charset="-122"/>
              </a:rPr>
              <a:t>强</a:t>
            </a:r>
            <a:endParaRPr lang="zh-CN" altLang="en-US" sz="4265" dirty="0">
              <a:solidFill>
                <a:schemeClr val="bg1"/>
              </a:solidFill>
              <a:latin typeface="方正大黑简体" pitchFamily="65" charset="-122"/>
              <a:ea typeface="方正大黑简体" pitchFamily="65" charset="-122"/>
            </a:endParaRPr>
          </a:p>
        </p:txBody>
      </p:sp>
      <p:grpSp>
        <p:nvGrpSpPr>
          <p:cNvPr id="3" name="组合 2"/>
          <p:cNvGrpSpPr/>
          <p:nvPr/>
        </p:nvGrpSpPr>
        <p:grpSpPr>
          <a:xfrm>
            <a:off x="0" y="0"/>
            <a:ext cx="11830331" cy="871764"/>
            <a:chOff x="0" y="0"/>
            <a:chExt cx="8872748" cy="653823"/>
          </a:xfrm>
        </p:grpSpPr>
        <p:pic>
          <p:nvPicPr>
            <p:cNvPr id="21" name="Picture 6" descr="C:\Users\00011332\AppData\Roaming\Tencent\Users\458663586\QQ\WinTemp\RichOle\M~N[G$8(E5PZW3(5~@L(%)Y.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61950" cy="57864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接连接符 17"/>
            <p:cNvCxnSpPr/>
            <p:nvPr/>
          </p:nvCxnSpPr>
          <p:spPr>
            <a:xfrm>
              <a:off x="2996730" y="576359"/>
              <a:ext cx="553571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6014804" y="608104"/>
              <a:ext cx="2857944" cy="45719"/>
              <a:chOff x="6034536" y="237527"/>
              <a:chExt cx="2857944" cy="350107"/>
            </a:xfrm>
          </p:grpSpPr>
          <p:grpSp>
            <p:nvGrpSpPr>
              <p:cNvPr id="23" name="组合 22"/>
              <p:cNvGrpSpPr/>
              <p:nvPr/>
            </p:nvGrpSpPr>
            <p:grpSpPr>
              <a:xfrm>
                <a:off x="6034536" y="237528"/>
                <a:ext cx="2857944" cy="341116"/>
                <a:chOff x="6516217" y="807120"/>
                <a:chExt cx="1993848" cy="276816"/>
              </a:xfrm>
            </p:grpSpPr>
            <p:sp>
              <p:nvSpPr>
                <p:cNvPr id="25" name="平行四边形 24"/>
                <p:cNvSpPr/>
                <p:nvPr/>
              </p:nvSpPr>
              <p:spPr>
                <a:xfrm>
                  <a:off x="6516217" y="807120"/>
                  <a:ext cx="1565176" cy="276816"/>
                </a:xfrm>
                <a:prstGeom prst="parallelogram">
                  <a:avLst>
                    <a:gd name="adj" fmla="val 756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平行四边形 26"/>
                <p:cNvSpPr/>
                <p:nvPr/>
              </p:nvSpPr>
              <p:spPr>
                <a:xfrm>
                  <a:off x="7812360" y="807120"/>
                  <a:ext cx="697705" cy="276816"/>
                </a:xfrm>
                <a:prstGeom prst="parallelogram">
                  <a:avLst>
                    <a:gd name="adj" fmla="val 756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4" name="矩形 23"/>
              <p:cNvSpPr/>
              <p:nvPr/>
            </p:nvSpPr>
            <p:spPr>
              <a:xfrm>
                <a:off x="8557146" y="237527"/>
                <a:ext cx="335334" cy="35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0"/>
          <a:stretch>
            <a:fillRect/>
          </a:stretch>
        </p:blipFill>
        <p:spPr bwMode="auto">
          <a:xfrm>
            <a:off x="0" y="5119847"/>
            <a:ext cx="12218664" cy="17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5" name="等腰三角形 4"/>
          <p:cNvSpPr/>
          <p:nvPr/>
        </p:nvSpPr>
        <p:spPr>
          <a:xfrm>
            <a:off x="26665" y="5150880"/>
            <a:ext cx="12192001" cy="1734504"/>
          </a:xfrm>
          <a:prstGeom prst="triangle">
            <a:avLst>
              <a:gd name="adj" fmla="val 75462"/>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a:off x="4847590" y="5409565"/>
            <a:ext cx="7200900" cy="1260475"/>
          </a:xfrm>
          <a:prstGeom prst="rect">
            <a:avLst/>
          </a:prstGeom>
        </p:spPr>
        <p:txBody>
          <a:bodyPr wrap="square">
            <a:spAutoFit/>
          </a:bodyPr>
          <a:lstStyle/>
          <a:p>
            <a:endParaRPr lang="zh-CN" altLang="en-US" sz="2400" dirty="0">
              <a:solidFill>
                <a:schemeClr val="tx2"/>
              </a:solidFill>
            </a:endParaRPr>
          </a:p>
          <a:p>
            <a:r>
              <a:rPr lang="en-US" altLang="zh-CN" sz="2400" dirty="0" err="1">
                <a:solidFill>
                  <a:schemeClr val="tx2"/>
                </a:solidFill>
                <a:latin typeface="方正大黑简体" pitchFamily="65" charset="-122"/>
                <a:ea typeface="方正大黑简体" pitchFamily="65" charset="-122"/>
              </a:rPr>
              <a:t>        Listed in Hongkong</a:t>
            </a:r>
            <a:endParaRPr lang="en-US" altLang="zh-CN" sz="2400" dirty="0">
              <a:solidFill>
                <a:schemeClr val="tx2"/>
              </a:solidFill>
              <a:latin typeface="方正大黑简体" pitchFamily="65" charset="-122"/>
              <a:ea typeface="方正大黑简体" pitchFamily="65" charset="-122"/>
            </a:endParaRPr>
          </a:p>
          <a:p>
            <a:r>
              <a:rPr lang="en-US" altLang="zh-CN" sz="2800" i="1" dirty="0">
                <a:solidFill>
                  <a:schemeClr val="accent6">
                    <a:lumMod val="75000"/>
                  </a:schemeClr>
                </a:solidFill>
                <a:latin typeface="方正大黑简体" pitchFamily="65" charset="-122"/>
                <a:ea typeface="方正大黑简体" pitchFamily="65" charset="-122"/>
              </a:rPr>
              <a:t>Stock price increase TOP 10 </a:t>
            </a:r>
            <a:endParaRPr lang="zh-CN" altLang="en-US" sz="2800" i="1" dirty="0">
              <a:solidFill>
                <a:schemeClr val="accent6">
                  <a:lumMod val="75000"/>
                </a:schemeClr>
              </a:solidFill>
              <a:latin typeface="方正大黑简体" pitchFamily="65" charset="-122"/>
              <a:ea typeface="方正大黑简体" pitchFamily="65" charset="-122"/>
            </a:endParaRPr>
          </a:p>
        </p:txBody>
      </p:sp>
      <p:sp>
        <p:nvSpPr>
          <p:cNvPr id="35" name="TextBox 34"/>
          <p:cNvSpPr txBox="1"/>
          <p:nvPr/>
        </p:nvSpPr>
        <p:spPr>
          <a:xfrm>
            <a:off x="7934485" y="1412776"/>
            <a:ext cx="4114176" cy="1035685"/>
          </a:xfrm>
          <a:prstGeom prst="rect">
            <a:avLst/>
          </a:prstGeom>
          <a:noFill/>
        </p:spPr>
        <p:txBody>
          <a:bodyPr wrap="square" rtlCol="0">
            <a:spAutoFit/>
          </a:bodyPr>
          <a:lstStyle/>
          <a:p>
            <a:r>
              <a:rPr lang="en-US" altLang="zh-CN" sz="3735" dirty="0">
                <a:latin typeface="DFKai-SB" pitchFamily="65" charset="-120"/>
                <a:ea typeface="DFKai-SB" pitchFamily="65" charset="-120"/>
              </a:rPr>
              <a:t>FORTUNE  </a:t>
            </a:r>
            <a:endParaRPr lang="en-US" altLang="zh-CN" sz="3735" dirty="0">
              <a:latin typeface="DFKai-SB" pitchFamily="65" charset="-120"/>
              <a:ea typeface="DFKai-SB" pitchFamily="65" charset="-120"/>
            </a:endParaRPr>
          </a:p>
          <a:p>
            <a:r>
              <a:rPr lang="en-US" altLang="zh-CN" sz="2400" dirty="0">
                <a:solidFill>
                  <a:schemeClr val="accent6"/>
                </a:solidFill>
                <a:latin typeface="经典粗宋简" pitchFamily="49" charset="-122"/>
                <a:ea typeface="经典粗宋简" pitchFamily="49" charset="-122"/>
                <a:cs typeface="经典粗宋简" pitchFamily="49" charset="-122"/>
              </a:rPr>
              <a:t>Chinese version</a:t>
            </a:r>
            <a:endParaRPr lang="en-US" altLang="zh-CN" sz="2400" dirty="0"/>
          </a:p>
        </p:txBody>
      </p:sp>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929" y="2479735"/>
            <a:ext cx="2798105" cy="939919"/>
          </a:xfrm>
          <a:prstGeom prst="rect">
            <a:avLst/>
          </a:prstGeom>
        </p:spPr>
      </p:pic>
      <p:sp>
        <p:nvSpPr>
          <p:cNvPr id="37" name="矩形 36"/>
          <p:cNvSpPr/>
          <p:nvPr/>
        </p:nvSpPr>
        <p:spPr>
          <a:xfrm>
            <a:off x="8213725" y="2485390"/>
            <a:ext cx="2657475" cy="912495"/>
          </a:xfrm>
          <a:prstGeom prst="rect">
            <a:avLst/>
          </a:prstGeom>
        </p:spPr>
        <p:txBody>
          <a:bodyPr wrap="square">
            <a:spAutoFit/>
          </a:bodyPr>
          <a:lstStyle/>
          <a:p>
            <a:r>
              <a:rPr lang="en-US" altLang="zh-CN" sz="2800" dirty="0">
                <a:solidFill>
                  <a:srgbClr val="FF0000"/>
                </a:solidFill>
                <a:effectLst>
                  <a:outerShdw blurRad="38100" dist="38100" dir="2700000" algn="tl">
                    <a:srgbClr val="000000">
                      <a:alpha val="43137"/>
                    </a:srgbClr>
                  </a:outerShdw>
                </a:effectLst>
                <a:latin typeface="方正大黑简体" pitchFamily="65" charset="-122"/>
                <a:ea typeface="方正大黑简体" pitchFamily="65" charset="-122"/>
                <a:cs typeface="经典粗宋简" pitchFamily="49" charset="-122"/>
              </a:rPr>
              <a:t>China Top 500</a:t>
            </a:r>
            <a:r>
              <a:rPr lang="en-US" altLang="zh-CN" sz="3735" dirty="0">
                <a:solidFill>
                  <a:srgbClr val="FF0000"/>
                </a:solidFill>
                <a:effectLst>
                  <a:outerShdw blurRad="38100" dist="38100" dir="2700000" algn="tl">
                    <a:srgbClr val="000000">
                      <a:alpha val="43137"/>
                    </a:srgbClr>
                  </a:outerShdw>
                </a:effectLst>
                <a:latin typeface="方正大黑简体" pitchFamily="65" charset="-122"/>
                <a:ea typeface="方正大黑简体" pitchFamily="65" charset="-122"/>
                <a:cs typeface="经典粗宋简" pitchFamily="49" charset="-122"/>
              </a:rPr>
              <a:t> </a:t>
            </a:r>
            <a:r>
              <a:rPr lang="en-US" altLang="zh-CN" sz="1600" dirty="0">
                <a:solidFill>
                  <a:srgbClr val="FF0000"/>
                </a:solidFill>
                <a:effectLst>
                  <a:outerShdw blurRad="38100" dist="38100" dir="2700000" algn="tl">
                    <a:srgbClr val="000000">
                      <a:alpha val="43137"/>
                    </a:srgbClr>
                  </a:outerShdw>
                </a:effectLst>
                <a:latin typeface="方正大黑简体" pitchFamily="65" charset="-122"/>
                <a:ea typeface="方正大黑简体" pitchFamily="65" charset="-122"/>
                <a:cs typeface="经典粗宋简" pitchFamily="49" charset="-122"/>
              </a:rPr>
              <a:t>companies</a:t>
            </a:r>
            <a:endParaRPr lang="zh-CN" altLang="en-US" sz="1600" dirty="0">
              <a:solidFill>
                <a:srgbClr val="FF0000"/>
              </a:solidFill>
              <a:effectLst>
                <a:outerShdw blurRad="38100" dist="38100" dir="2700000" algn="tl">
                  <a:srgbClr val="000000">
                    <a:alpha val="43137"/>
                  </a:srgbClr>
                </a:outerShdw>
              </a:effectLst>
              <a:latin typeface="方正大黑简体" pitchFamily="65" charset="-122"/>
              <a:ea typeface="方正大黑简体" pitchFamily="65" charset="-122"/>
              <a:cs typeface="经典粗宋简" pitchFamily="49" charset="-122"/>
            </a:endParaRPr>
          </a:p>
        </p:txBody>
      </p:sp>
      <p:sp>
        <p:nvSpPr>
          <p:cNvPr id="28" name="矩形 27"/>
          <p:cNvSpPr/>
          <p:nvPr/>
        </p:nvSpPr>
        <p:spPr>
          <a:xfrm>
            <a:off x="7960557" y="116633"/>
            <a:ext cx="3780790" cy="645160"/>
          </a:xfrm>
          <a:prstGeom prst="rect">
            <a:avLst/>
          </a:prstGeom>
        </p:spPr>
        <p:txBody>
          <a:bodyPr wrap="none">
            <a:spAutoFit/>
          </a:bodyPr>
          <a:lstStyle/>
          <a:p>
            <a:pPr algn="just">
              <a:lnSpc>
                <a:spcPct val="150000"/>
              </a:lnSpc>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Introduction to Segment</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1" r="37298" b="3899"/>
          <a:stretch>
            <a:fillRect/>
          </a:stretch>
        </p:blipFill>
        <p:spPr>
          <a:xfrm>
            <a:off x="6192011" y="316703"/>
            <a:ext cx="1632179" cy="252397"/>
          </a:xfrm>
          <a:prstGeom prst="rect">
            <a:avLst/>
          </a:prstGeom>
        </p:spPr>
      </p:pic>
      <p:pic>
        <p:nvPicPr>
          <p:cNvPr id="30" name="图片 29"/>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641739" y="385763"/>
            <a:ext cx="3313331" cy="3857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494"/>
            <a:ext cx="12191999" cy="584776"/>
            <a:chOff x="0" y="-494"/>
            <a:chExt cx="12191999" cy="584776"/>
          </a:xfrm>
        </p:grpSpPr>
        <p:sp>
          <p:nvSpPr>
            <p:cNvPr id="6" name="矩形 5"/>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矩形 6"/>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4" name="图片 3"/>
          <p:cNvPicPr>
            <a:picLocks noChangeAspect="1"/>
          </p:cNvPicPr>
          <p:nvPr/>
        </p:nvPicPr>
        <p:blipFill rotWithShape="1">
          <a:blip r:embed="rId1" cstate="print"/>
          <a:srcRect t="22686" b="37314"/>
          <a:stretch>
            <a:fillRect/>
          </a:stretch>
        </p:blipFill>
        <p:spPr>
          <a:xfrm>
            <a:off x="0" y="560685"/>
            <a:ext cx="12198558" cy="3346283"/>
          </a:xfrm>
          <a:prstGeom prst="rect">
            <a:avLst/>
          </a:prstGeom>
        </p:spPr>
      </p:pic>
      <p:sp>
        <p:nvSpPr>
          <p:cNvPr id="11" name="文本框 10"/>
          <p:cNvSpPr txBox="1"/>
          <p:nvPr/>
        </p:nvSpPr>
        <p:spPr>
          <a:xfrm>
            <a:off x="-1" y="828771"/>
            <a:ext cx="10672549" cy="523220"/>
          </a:xfrm>
          <a:prstGeom prst="rect">
            <a:avLst/>
          </a:prstGeom>
          <a:noFill/>
        </p:spPr>
        <p:txBody>
          <a:bodyPr wrap="square" rtlCol="0">
            <a:spAutoFit/>
          </a:bodyPr>
          <a:lstStyle/>
          <a:p>
            <a:pPr indent="-571500">
              <a:buFont typeface="Wingdings" panose="05000000000000000000" pitchFamily="2" charset="2"/>
              <a:buChar char="n"/>
            </a:pPr>
            <a:r>
              <a:rPr lang="en-US" altLang="zh-CN" sz="2800" b="1" dirty="0">
                <a:solidFill>
                  <a:schemeClr val="bg1"/>
                </a:solidFill>
                <a:latin typeface="Segoe UI" panose="020B0502040204020203" pitchFamily="34" charset="0"/>
                <a:ea typeface="Segoe UI" panose="020B0502040204020203" pitchFamily="34" charset="0"/>
                <a:cs typeface="Segoe UI" panose="020B0502040204020203" pitchFamily="34" charset="0"/>
              </a:rPr>
              <a:t>LNG Container for Multi-modal Transportation</a:t>
            </a:r>
            <a:endParaRPr lang="zh-CN" altLang="en-US" sz="28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12" name="Picture 2" descr="C:\Users\01229334\AppData\Local\Temp\Rar$DR59.560\41M3低温液体集装箱1.JPG"/>
          <p:cNvPicPr>
            <a:picLocks noChangeAspect="1" noChangeArrowheads="1"/>
          </p:cNvPicPr>
          <p:nvPr/>
        </p:nvPicPr>
        <p:blipFill>
          <a:blip r:embed="rId2" cstate="print"/>
          <a:srcRect/>
          <a:stretch>
            <a:fillRect/>
          </a:stretch>
        </p:blipFill>
        <p:spPr bwMode="auto">
          <a:xfrm>
            <a:off x="4442105" y="4040874"/>
            <a:ext cx="3636291" cy="272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3" cstate="print"/>
          <a:stretch>
            <a:fillRect/>
          </a:stretch>
        </p:blipFill>
        <p:spPr>
          <a:xfrm>
            <a:off x="8195242" y="4040874"/>
            <a:ext cx="3634488" cy="2725866"/>
          </a:xfrm>
          <a:prstGeom prst="rect">
            <a:avLst/>
          </a:prstGeom>
        </p:spPr>
      </p:pic>
      <p:pic>
        <p:nvPicPr>
          <p:cNvPr id="13" name="图片 12"/>
          <p:cNvPicPr>
            <a:picLocks noChangeAspect="1"/>
          </p:cNvPicPr>
          <p:nvPr/>
        </p:nvPicPr>
        <p:blipFill>
          <a:blip r:embed="rId4" cstate="print"/>
          <a:stretch>
            <a:fillRect/>
          </a:stretch>
        </p:blipFill>
        <p:spPr bwMode="auto">
          <a:xfrm>
            <a:off x="366600" y="4040874"/>
            <a:ext cx="3958659" cy="2725866"/>
          </a:xfrm>
          <a:prstGeom prst="rect">
            <a:avLst/>
          </a:prstGeom>
          <a:noFill/>
          <a:ln>
            <a:noFill/>
          </a:ln>
        </p:spPr>
      </p:pic>
      <p:sp>
        <p:nvSpPr>
          <p:cNvPr id="14" name="文本框 13"/>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494"/>
            <a:ext cx="12191999" cy="584776"/>
            <a:chOff x="0" y="-494"/>
            <a:chExt cx="12191999" cy="584776"/>
          </a:xfrm>
        </p:grpSpPr>
        <p:sp>
          <p:nvSpPr>
            <p:cNvPr id="6" name="矩形 5"/>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矩形 6"/>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1" name="文本框 10"/>
          <p:cNvSpPr txBox="1"/>
          <p:nvPr/>
        </p:nvSpPr>
        <p:spPr>
          <a:xfrm>
            <a:off x="-1" y="828771"/>
            <a:ext cx="9116871" cy="646331"/>
          </a:xfrm>
          <a:prstGeom prst="rect">
            <a:avLst/>
          </a:prstGeom>
          <a:noFill/>
        </p:spPr>
        <p:txBody>
          <a:bodyPr wrap="square" rtlCol="0">
            <a:spAutoFit/>
          </a:bodyPr>
          <a:lstStyle/>
          <a:p>
            <a:pPr marL="571500" indent="-571500">
              <a:buFont typeface="Wingdings" panose="05000000000000000000" pitchFamily="2" charset="2"/>
              <a:buChar char="n"/>
            </a:pPr>
            <a:r>
              <a:rPr lang="en-US" altLang="zh-CN" sz="3600" b="1" dirty="0">
                <a:latin typeface="Segoe UI" panose="020B0502040204020203" pitchFamily="34" charset="0"/>
                <a:cs typeface="Segoe UI" panose="020B0502040204020203" pitchFamily="34" charset="0"/>
              </a:rPr>
              <a:t>LNG Semi-Trailer</a:t>
            </a:r>
            <a:endParaRPr lang="en-US" altLang="zh-CN" sz="3600" b="1" dirty="0">
              <a:latin typeface="Segoe UI" panose="020B0502040204020203" pitchFamily="34" charset="0"/>
              <a:cs typeface="Segoe UI" panose="020B0502040204020203" pitchFamily="34" charset="0"/>
            </a:endParaRPr>
          </a:p>
        </p:txBody>
      </p:sp>
      <p:sp>
        <p:nvSpPr>
          <p:cNvPr id="15" name="文本框 14"/>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13" name="图片 12"/>
          <p:cNvPicPr>
            <a:picLocks noChangeAspect="1"/>
          </p:cNvPicPr>
          <p:nvPr/>
        </p:nvPicPr>
        <p:blipFill>
          <a:blip r:embed="rId1" cstate="print"/>
          <a:stretch>
            <a:fillRect/>
          </a:stretch>
        </p:blipFill>
        <p:spPr>
          <a:xfrm>
            <a:off x="574396" y="1508998"/>
            <a:ext cx="3620244" cy="2457880"/>
          </a:xfrm>
          <a:prstGeom prst="rect">
            <a:avLst/>
          </a:prstGeom>
        </p:spPr>
      </p:pic>
      <p:pic>
        <p:nvPicPr>
          <p:cNvPr id="16" name="图片 15"/>
          <p:cNvPicPr>
            <a:picLocks noChangeAspect="1"/>
          </p:cNvPicPr>
          <p:nvPr/>
        </p:nvPicPr>
        <p:blipFill>
          <a:blip r:embed="rId2" cstate="print"/>
          <a:stretch>
            <a:fillRect/>
          </a:stretch>
        </p:blipFill>
        <p:spPr>
          <a:xfrm>
            <a:off x="4310751" y="1524229"/>
            <a:ext cx="3401594" cy="244264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84" y="4043584"/>
            <a:ext cx="6862182" cy="2726306"/>
          </a:xfrm>
          <a:prstGeom prst="rect">
            <a:avLst/>
          </a:prstGeom>
        </p:spPr>
      </p:pic>
      <p:pic>
        <p:nvPicPr>
          <p:cNvPr id="17" name="图片 16"/>
          <p:cNvPicPr>
            <a:picLocks noChangeAspect="1"/>
          </p:cNvPicPr>
          <p:nvPr/>
        </p:nvPicPr>
        <p:blipFill>
          <a:blip r:embed="rId4" cstate="print"/>
          <a:stretch>
            <a:fillRect/>
          </a:stretch>
        </p:blipFill>
        <p:spPr>
          <a:xfrm>
            <a:off x="7813939" y="1508998"/>
            <a:ext cx="3818091" cy="2457879"/>
          </a:xfrm>
          <a:prstGeom prst="rect">
            <a:avLst/>
          </a:prstGeom>
        </p:spPr>
      </p:pic>
      <p:pic>
        <p:nvPicPr>
          <p:cNvPr id="12" name="图片 11"/>
          <p:cNvPicPr>
            <a:picLocks noChangeAspect="1"/>
          </p:cNvPicPr>
          <p:nvPr/>
        </p:nvPicPr>
        <p:blipFill>
          <a:blip r:embed="rId5" cstate="print"/>
          <a:stretch>
            <a:fillRect/>
          </a:stretch>
        </p:blipFill>
        <p:spPr>
          <a:xfrm>
            <a:off x="7520683" y="4043585"/>
            <a:ext cx="4111347" cy="272630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494"/>
            <a:ext cx="12191999" cy="584776"/>
            <a:chOff x="0" y="-494"/>
            <a:chExt cx="12191999" cy="584776"/>
          </a:xfrm>
        </p:grpSpPr>
        <p:sp>
          <p:nvSpPr>
            <p:cNvPr id="6" name="矩形 5"/>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矩形 6"/>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10" name="Picture 4"/>
          <p:cNvPicPr>
            <a:picLocks noChangeAspect="1" noChangeArrowheads="1"/>
          </p:cNvPicPr>
          <p:nvPr/>
        </p:nvPicPr>
        <p:blipFill>
          <a:blip r:embed="rId1"/>
          <a:srcRect/>
          <a:stretch>
            <a:fillRect/>
          </a:stretch>
        </p:blipFill>
        <p:spPr bwMode="auto">
          <a:xfrm>
            <a:off x="-1" y="584281"/>
            <a:ext cx="12192001" cy="627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本框 10"/>
          <p:cNvSpPr txBox="1"/>
          <p:nvPr/>
        </p:nvSpPr>
        <p:spPr>
          <a:xfrm>
            <a:off x="-1" y="828771"/>
            <a:ext cx="9116871" cy="584775"/>
          </a:xfrm>
          <a:prstGeom prst="rect">
            <a:avLst/>
          </a:prstGeom>
          <a:noFill/>
        </p:spPr>
        <p:txBody>
          <a:bodyPr wrap="square" rtlCol="0">
            <a:spAutoFit/>
          </a:bodyPr>
          <a:lstStyle/>
          <a:p>
            <a:pPr marL="571500" indent="-571500">
              <a:buFont typeface="Wingdings" panose="05000000000000000000" pitchFamily="2" charset="2"/>
              <a:buChar char="n"/>
            </a:pPr>
            <a:r>
              <a:rPr lang="en-US" altLang="zh-CN" sz="3200" b="1" dirty="0">
                <a:latin typeface="Segoe UI" panose="020B0502040204020203" pitchFamily="34" charset="0"/>
                <a:cs typeface="Segoe UI" panose="020B0502040204020203" pitchFamily="34" charset="0"/>
              </a:rPr>
              <a:t>LNG Refueling Station</a:t>
            </a:r>
            <a:endParaRPr lang="en-US" altLang="zh-CN" sz="3200" b="1" dirty="0">
              <a:latin typeface="Segoe UI" panose="020B0502040204020203" pitchFamily="34" charset="0"/>
              <a:cs typeface="Segoe UI" panose="020B0502040204020203" pitchFamily="34" charset="0"/>
            </a:endParaRPr>
          </a:p>
        </p:txBody>
      </p:sp>
      <p:pic>
        <p:nvPicPr>
          <p:cNvPr id="4" name="图片 3"/>
          <p:cNvPicPr>
            <a:picLocks noChangeAspect="1"/>
          </p:cNvPicPr>
          <p:nvPr/>
        </p:nvPicPr>
        <p:blipFill>
          <a:blip r:embed="rId2" cstate="print"/>
          <a:stretch>
            <a:fillRect/>
          </a:stretch>
        </p:blipFill>
        <p:spPr>
          <a:xfrm>
            <a:off x="9254359" y="686990"/>
            <a:ext cx="2826296" cy="1667128"/>
          </a:xfrm>
          <a:prstGeom prst="rect">
            <a:avLst/>
          </a:prstGeom>
        </p:spPr>
      </p:pic>
      <p:sp>
        <p:nvSpPr>
          <p:cNvPr id="12" name="文本框 11"/>
          <p:cNvSpPr txBox="1"/>
          <p:nvPr/>
        </p:nvSpPr>
        <p:spPr>
          <a:xfrm>
            <a:off x="9116871" y="2344587"/>
            <a:ext cx="2963784" cy="369332"/>
          </a:xfrm>
          <a:prstGeom prst="rect">
            <a:avLst/>
          </a:prstGeom>
          <a:solidFill>
            <a:schemeClr val="tx1">
              <a:alpha val="77000"/>
            </a:schemeClr>
          </a:solidFill>
        </p:spPr>
        <p:txBody>
          <a:bodyPr wrap="square" rtlCol="0">
            <a:spAutoFit/>
          </a:bodyPr>
          <a:lstStyle/>
          <a:p>
            <a:pPr algn="ctr"/>
            <a:r>
              <a:rPr lang="en-US" altLang="zh-CN" dirty="0">
                <a:solidFill>
                  <a:schemeClr val="bg1"/>
                </a:solidFill>
              </a:rPr>
              <a:t>Mobile LNG refueling  vehicle</a:t>
            </a:r>
            <a:endParaRPr lang="zh-CN" altLang="en-US" dirty="0">
              <a:solidFill>
                <a:schemeClr val="bg1"/>
              </a:solidFill>
            </a:endParaRPr>
          </a:p>
        </p:txBody>
      </p:sp>
      <p:sp>
        <p:nvSpPr>
          <p:cNvPr id="15" name="文本框 14"/>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3" name="图片 2"/>
          <p:cNvPicPr>
            <a:picLocks noChangeAspect="1"/>
          </p:cNvPicPr>
          <p:nvPr/>
        </p:nvPicPr>
        <p:blipFill>
          <a:blip r:embed="rId3" cstate="print"/>
          <a:stretch>
            <a:fillRect/>
          </a:stretch>
        </p:blipFill>
        <p:spPr>
          <a:xfrm>
            <a:off x="6611191" y="674134"/>
            <a:ext cx="2505679" cy="1670453"/>
          </a:xfrm>
          <a:prstGeom prst="rect">
            <a:avLst/>
          </a:prstGeom>
        </p:spPr>
      </p:pic>
      <p:sp>
        <p:nvSpPr>
          <p:cNvPr id="14" name="文本框 13"/>
          <p:cNvSpPr txBox="1"/>
          <p:nvPr/>
        </p:nvSpPr>
        <p:spPr>
          <a:xfrm>
            <a:off x="6613745" y="2344587"/>
            <a:ext cx="2503126" cy="369332"/>
          </a:xfrm>
          <a:prstGeom prst="rect">
            <a:avLst/>
          </a:prstGeom>
          <a:solidFill>
            <a:schemeClr val="tx1">
              <a:alpha val="77000"/>
            </a:schemeClr>
          </a:solidFill>
        </p:spPr>
        <p:txBody>
          <a:bodyPr wrap="square" rtlCol="0">
            <a:spAutoFit/>
          </a:bodyPr>
          <a:lstStyle/>
          <a:p>
            <a:pPr algn="ctr"/>
            <a:r>
              <a:rPr lang="en-US" altLang="zh-CN" dirty="0">
                <a:solidFill>
                  <a:schemeClr val="bg1"/>
                </a:solidFill>
              </a:rPr>
              <a:t>LNG Vehicle  Tank</a:t>
            </a:r>
            <a:endParaRPr lang="zh-CN" altLang="en-US" dirty="0">
              <a:solidFill>
                <a:schemeClr val="bg1"/>
              </a:solidFill>
            </a:endParaRPr>
          </a:p>
        </p:txBody>
      </p:sp>
      <p:sp>
        <p:nvSpPr>
          <p:cNvPr id="2" name="TextBox 1"/>
          <p:cNvSpPr txBox="1"/>
          <p:nvPr/>
        </p:nvSpPr>
        <p:spPr>
          <a:xfrm>
            <a:off x="214413" y="1882922"/>
            <a:ext cx="2040056" cy="646331"/>
          </a:xfrm>
          <a:prstGeom prst="rect">
            <a:avLst/>
          </a:prstGeom>
          <a:noFill/>
        </p:spPr>
        <p:txBody>
          <a:bodyPr wrap="square" rtlCol="0">
            <a:spAutoFit/>
          </a:bodyPr>
          <a:lstStyle/>
          <a:p>
            <a:r>
              <a:rPr lang="en-US" altLang="zh-CN" dirty="0"/>
              <a:t>LNG thermal siphon storage tank </a:t>
            </a:r>
            <a:endParaRPr lang="zh-C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494"/>
            <a:ext cx="12191999" cy="584776"/>
            <a:chOff x="0" y="-494"/>
            <a:chExt cx="12191999" cy="584776"/>
          </a:xfrm>
        </p:grpSpPr>
        <p:sp>
          <p:nvSpPr>
            <p:cNvPr id="6" name="矩形 5"/>
            <p:cNvSpPr/>
            <p:nvPr/>
          </p:nvSpPr>
          <p:spPr>
            <a:xfrm>
              <a:off x="1625712" y="-493"/>
              <a:ext cx="10566287"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WHAT WE DO</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矩形 6"/>
            <p:cNvSpPr/>
            <p:nvPr/>
          </p:nvSpPr>
          <p:spPr>
            <a:xfrm>
              <a:off x="0" y="-494"/>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1" name="文本框 10"/>
          <p:cNvSpPr txBox="1"/>
          <p:nvPr/>
        </p:nvSpPr>
        <p:spPr>
          <a:xfrm>
            <a:off x="198914" y="3389587"/>
            <a:ext cx="7683845" cy="584775"/>
          </a:xfrm>
          <a:prstGeom prst="rect">
            <a:avLst/>
          </a:prstGeom>
          <a:noFill/>
        </p:spPr>
        <p:txBody>
          <a:bodyPr wrap="square" rtlCol="0">
            <a:spAutoFit/>
          </a:bodyPr>
          <a:lstStyle/>
          <a:p>
            <a:pPr marL="571500" indent="-571500">
              <a:buFont typeface="Wingdings" panose="05000000000000000000" pitchFamily="2" charset="2"/>
              <a:buChar char="n"/>
            </a:pPr>
            <a:r>
              <a:rPr lang="en-US" altLang="zh-CN" sz="3200" b="1" dirty="0">
                <a:latin typeface="Segoe UI" panose="020B0502040204020203" pitchFamily="34" charset="0"/>
                <a:cs typeface="Segoe UI" panose="020B0502040204020203" pitchFamily="34" charset="0"/>
              </a:rPr>
              <a:t>LNG Refueling Station on water</a:t>
            </a:r>
            <a:endParaRPr lang="zh-CN" altLang="en-US" sz="3200" b="1" dirty="0">
              <a:latin typeface="Segoe UI" panose="020B0502040204020203" pitchFamily="34" charset="0"/>
              <a:cs typeface="Segoe UI" panose="020B0502040204020203" pitchFamily="34" charset="0"/>
            </a:endParaRPr>
          </a:p>
        </p:txBody>
      </p:sp>
      <p:sp>
        <p:nvSpPr>
          <p:cNvPr id="12" name="文本框 11"/>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2050" name="Picture 2" descr="C:\Users\01326730\Desktop\IMG_6120.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8498" b="24066"/>
          <a:stretch>
            <a:fillRect/>
          </a:stretch>
        </p:blipFill>
        <p:spPr bwMode="auto">
          <a:xfrm>
            <a:off x="4550193" y="584282"/>
            <a:ext cx="7164453" cy="28053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01326730\Desktop\IMG_61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42" t="28302" b="23256"/>
          <a:stretch>
            <a:fillRect/>
          </a:stretch>
        </p:blipFill>
        <p:spPr bwMode="auto">
          <a:xfrm>
            <a:off x="4550196" y="3974362"/>
            <a:ext cx="7164453" cy="2684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729" t="5655"/>
          <a:stretch>
            <a:fillRect/>
          </a:stretch>
        </p:blipFill>
        <p:spPr bwMode="auto">
          <a:xfrm>
            <a:off x="0" y="1183341"/>
            <a:ext cx="12191999" cy="567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C:\Users\00011332\AppData\Roaming\Tencent\Users\458663586\QQ\WinTemp\RichOle\M~N[G$8(E5PZW3(5~@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600" cy="7715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691247" y="2987547"/>
            <a:ext cx="2676559" cy="1014730"/>
          </a:xfrm>
          <a:prstGeom prst="rect">
            <a:avLst/>
          </a:prstGeom>
          <a:solidFill>
            <a:schemeClr val="bg1"/>
          </a:solid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Based on the technology and management originated from TGE, an independent project general contractor with 25 years of experience, we are able to</a:t>
            </a:r>
            <a:endParaRPr lang="zh-CN" altLang="zh-CN" sz="1200" dirty="0">
              <a:latin typeface="微软雅黑" panose="020B0503020204020204" pitchFamily="34" charset="-122"/>
              <a:ea typeface="微软雅黑" panose="020B0503020204020204" pitchFamily="34" charset="-122"/>
            </a:endParaRPr>
          </a:p>
        </p:txBody>
      </p:sp>
      <p:sp>
        <p:nvSpPr>
          <p:cNvPr id="27" name="TextBox 26"/>
          <p:cNvSpPr txBox="1"/>
          <p:nvPr/>
        </p:nvSpPr>
        <p:spPr>
          <a:xfrm>
            <a:off x="7824192" y="4725145"/>
            <a:ext cx="2592288" cy="1753235"/>
          </a:xfrm>
          <a:prstGeom prst="rect">
            <a:avLst/>
          </a:prstGeom>
          <a:solidFill>
            <a:schemeClr val="bg1"/>
          </a:solid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States, </a:t>
            </a:r>
            <a:r>
              <a:rPr lang="en-US" altLang="zh-CN" sz="1200" dirty="0" err="1">
                <a:latin typeface="微软雅黑" panose="020B0503020204020204" pitchFamily="34" charset="-122"/>
                <a:ea typeface="微软雅黑" panose="020B0503020204020204" pitchFamily="34" charset="-122"/>
              </a:rPr>
              <a:t>Kitimat</a:t>
            </a:r>
            <a:r>
              <a:rPr lang="en-US" altLang="zh-CN" sz="1200" dirty="0">
                <a:latin typeface="微软雅黑" panose="020B0503020204020204" pitchFamily="34" charset="-122"/>
                <a:ea typeface="微软雅黑" panose="020B0503020204020204" pitchFamily="34" charset="-122"/>
              </a:rPr>
              <a:t> LNG receiving station in Canada and CNOOC Zhejiang Ningbo LNG Receiving Terminal, etc., which have become the model of LNG industry.</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Manufacturing capacity of large LNG storage tanks</a:t>
            </a:r>
            <a:r>
              <a:rPr lang="zh-CN" altLang="zh-CN"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5000-160000m</a:t>
            </a:r>
            <a:r>
              <a:rPr lang="en-US" altLang="zh-CN" sz="1200" baseline="30000" dirty="0">
                <a:latin typeface="微软雅黑" panose="020B0503020204020204" pitchFamily="34" charset="-122"/>
                <a:ea typeface="微软雅黑" panose="020B0503020204020204" pitchFamily="34" charset="-122"/>
              </a:rPr>
              <a:t>3</a:t>
            </a:r>
            <a:r>
              <a:rPr lang="zh-CN" altLang="zh-CN" sz="1200" dirty="0">
                <a:latin typeface="微软雅黑" panose="020B0503020204020204" pitchFamily="34" charset="-122"/>
                <a:ea typeface="微软雅黑" panose="020B0503020204020204" pitchFamily="34" charset="-122"/>
              </a:rPr>
              <a:t>。</a:t>
            </a:r>
            <a:endParaRPr lang="zh-CN" altLang="zh-CN" sz="1200" dirty="0">
              <a:latin typeface="微软雅黑" panose="020B0503020204020204" pitchFamily="34" charset="-122"/>
              <a:ea typeface="微软雅黑" panose="020B0503020204020204" pitchFamily="34" charset="-122"/>
            </a:endParaRPr>
          </a:p>
        </p:txBody>
      </p:sp>
      <p:sp>
        <p:nvSpPr>
          <p:cNvPr id="17" name="TextBox 16"/>
          <p:cNvSpPr txBox="1"/>
          <p:nvPr/>
        </p:nvSpPr>
        <p:spPr>
          <a:xfrm>
            <a:off x="1679509" y="1608667"/>
            <a:ext cx="2879393" cy="1736090"/>
          </a:xfrm>
          <a:prstGeom prst="rect">
            <a:avLst/>
          </a:prstGeom>
          <a:solidFill>
            <a:schemeClr val="bg1"/>
          </a:solidFill>
        </p:spPr>
        <p:txBody>
          <a:bodyPr wrap="square" rtlCol="0">
            <a:spAutoFit/>
          </a:bodyPr>
          <a:lstStyle/>
          <a:p>
            <a:r>
              <a:rPr lang="en-US" altLang="zh-CN" sz="2135" b="1" dirty="0">
                <a:solidFill>
                  <a:schemeClr val="tx1">
                    <a:lumMod val="50000"/>
                    <a:lumOff val="50000"/>
                  </a:schemeClr>
                </a:solidFill>
                <a:latin typeface="Arial Unicode MS" pitchFamily="34" charset="-122"/>
                <a:ea typeface="Arial Unicode MS" pitchFamily="34" charset="-122"/>
                <a:cs typeface="Arial Unicode MS" pitchFamily="34" charset="-122"/>
              </a:rPr>
              <a:t>LNG Receiving Terminal, Gasification Station of Large Storage Tanks</a:t>
            </a:r>
            <a:endParaRPr lang="zh-CN" altLang="en-US" sz="2135" dirty="0">
              <a:solidFill>
                <a:schemeClr val="tx1">
                  <a:lumMod val="50000"/>
                  <a:lumOff val="50000"/>
                </a:schemeClr>
              </a:solidFill>
              <a:latin typeface="Arial Unicode MS" pitchFamily="34" charset="-122"/>
              <a:ea typeface="Arial Unicode MS" pitchFamily="34" charset="-122"/>
              <a:cs typeface="Arial Unicode MS" pitchFamily="34" charset="-122"/>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15364" b="16859"/>
          <a:stretch>
            <a:fillRect/>
          </a:stretch>
        </p:blipFill>
        <p:spPr>
          <a:xfrm>
            <a:off x="1708863" y="4104276"/>
            <a:ext cx="2641329" cy="1421088"/>
          </a:xfrm>
          <a:prstGeom prst="rect">
            <a:avLst/>
          </a:prstGeom>
        </p:spPr>
      </p:pic>
      <p:grpSp>
        <p:nvGrpSpPr>
          <p:cNvPr id="18" name="组合 17"/>
          <p:cNvGrpSpPr/>
          <p:nvPr/>
        </p:nvGrpSpPr>
        <p:grpSpPr>
          <a:xfrm>
            <a:off x="8019739" y="810805"/>
            <a:ext cx="3810592" cy="60959"/>
            <a:chOff x="6034536" y="237527"/>
            <a:chExt cx="2857944" cy="350107"/>
          </a:xfrm>
        </p:grpSpPr>
        <p:grpSp>
          <p:nvGrpSpPr>
            <p:cNvPr id="20" name="组合 19"/>
            <p:cNvGrpSpPr/>
            <p:nvPr/>
          </p:nvGrpSpPr>
          <p:grpSpPr>
            <a:xfrm>
              <a:off x="6034536" y="237528"/>
              <a:ext cx="2857944" cy="341116"/>
              <a:chOff x="6516217" y="807120"/>
              <a:chExt cx="1993848" cy="276816"/>
            </a:xfrm>
          </p:grpSpPr>
          <p:sp>
            <p:nvSpPr>
              <p:cNvPr id="23" name="平行四边形 22"/>
              <p:cNvSpPr/>
              <p:nvPr/>
            </p:nvSpPr>
            <p:spPr>
              <a:xfrm>
                <a:off x="6516217" y="807120"/>
                <a:ext cx="1565176" cy="276816"/>
              </a:xfrm>
              <a:prstGeom prst="parallelogram">
                <a:avLst>
                  <a:gd name="adj" fmla="val 756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平行四边形 23"/>
              <p:cNvSpPr/>
              <p:nvPr/>
            </p:nvSpPr>
            <p:spPr>
              <a:xfrm>
                <a:off x="7812360" y="807120"/>
                <a:ext cx="697705" cy="276816"/>
              </a:xfrm>
              <a:prstGeom prst="parallelogram">
                <a:avLst>
                  <a:gd name="adj" fmla="val 756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2" name="矩形 21"/>
            <p:cNvSpPr/>
            <p:nvPr/>
          </p:nvSpPr>
          <p:spPr>
            <a:xfrm>
              <a:off x="8557146" y="237527"/>
              <a:ext cx="335334" cy="35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31" name="直接连接符 30"/>
          <p:cNvCxnSpPr/>
          <p:nvPr/>
        </p:nvCxnSpPr>
        <p:spPr>
          <a:xfrm>
            <a:off x="3119205" y="768479"/>
            <a:ext cx="8257383"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22379" y="152400"/>
            <a:ext cx="2969365" cy="911860"/>
          </a:xfrm>
          <a:prstGeom prst="rect">
            <a:avLst/>
          </a:prstGeom>
          <a:noFill/>
        </p:spPr>
        <p:txBody>
          <a:bodyPr wrap="square" rtlCol="0">
            <a:spAutoFit/>
          </a:bodyPr>
          <a:lstStyle/>
          <a:p>
            <a:r>
              <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Engineering  Services</a:t>
            </a:r>
            <a:endParaRPr lang="en-US" altLang="zh-CN" sz="2665"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矩形 33"/>
          <p:cNvSpPr/>
          <p:nvPr/>
        </p:nvSpPr>
        <p:spPr>
          <a:xfrm>
            <a:off x="8420306" y="116632"/>
            <a:ext cx="3011170" cy="584835"/>
          </a:xfrm>
          <a:prstGeom prst="rect">
            <a:avLst/>
          </a:prstGeom>
        </p:spPr>
        <p:txBody>
          <a:bodyPr wrap="none">
            <a:spAutoFit/>
          </a:bodyPr>
          <a:lstStyle/>
          <a:p>
            <a:pPr algn="just">
              <a:lnSpc>
                <a:spcPct val="150000"/>
              </a:lnSpc>
            </a:pPr>
            <a:r>
              <a:rPr lang="en-US" altLang="zh-CN" sz="2135" dirty="0">
                <a:solidFill>
                  <a:schemeClr val="tx1">
                    <a:lumMod val="50000"/>
                    <a:lumOff val="50000"/>
                  </a:schemeClr>
                </a:solidFill>
                <a:latin typeface="微软雅黑" panose="020B0503020204020204" pitchFamily="34" charset="-122"/>
                <a:ea typeface="微软雅黑" panose="020B0503020204020204" pitchFamily="34" charset="-122"/>
              </a:rPr>
              <a:t>Business Recommend</a:t>
            </a:r>
            <a:endParaRPr lang="en-US" altLang="zh-CN"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1" r="37298" b="3899"/>
          <a:stretch>
            <a:fillRect/>
          </a:stretch>
        </p:blipFill>
        <p:spPr>
          <a:xfrm>
            <a:off x="6672067" y="316703"/>
            <a:ext cx="1632179" cy="252397"/>
          </a:xfrm>
          <a:prstGeom prst="rect">
            <a:avLst/>
          </a:prstGeom>
        </p:spPr>
      </p:pic>
      <p:sp>
        <p:nvSpPr>
          <p:cNvPr id="36" name="TextBox 35"/>
          <p:cNvSpPr txBox="1"/>
          <p:nvPr/>
        </p:nvSpPr>
        <p:spPr>
          <a:xfrm>
            <a:off x="1691247" y="5525364"/>
            <a:ext cx="2730684" cy="1014730"/>
          </a:xfrm>
          <a:prstGeom prst="rect">
            <a:avLst/>
          </a:prstGeom>
          <a:solidFill>
            <a:schemeClr val="bg1"/>
          </a:solid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provide overall solutions of LNG receiving terminal and turnkey projects, including EPC general contracting project and FEED service for LNG receiving terminal.</a:t>
            </a:r>
            <a:endParaRPr lang="zh-CN" altLang="zh-CN" sz="1200" dirty="0">
              <a:latin typeface="微软雅黑" panose="020B0503020204020204" pitchFamily="34" charset="-122"/>
              <a:ea typeface="微软雅黑" panose="020B0503020204020204" pitchFamily="34" charset="-122"/>
            </a:endParaRPr>
          </a:p>
        </p:txBody>
      </p:sp>
      <p:sp>
        <p:nvSpPr>
          <p:cNvPr id="38" name="TextBox 37"/>
          <p:cNvSpPr txBox="1"/>
          <p:nvPr/>
        </p:nvSpPr>
        <p:spPr>
          <a:xfrm>
            <a:off x="7805983" y="1725663"/>
            <a:ext cx="2592288" cy="829945"/>
          </a:xfrm>
          <a:prstGeom prst="rect">
            <a:avLst/>
          </a:prstGeom>
          <a:solidFill>
            <a:schemeClr val="bg1"/>
          </a:solid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TGE has accomplished a number of large-capacity LNG tank projects, such as Calhoun NG terminals in the United</a:t>
            </a:r>
            <a:endParaRPr lang="zh-CN" altLang="zh-CN" sz="1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文本框 10"/>
          <p:cNvSpPr txBox="1"/>
          <p:nvPr/>
        </p:nvSpPr>
        <p:spPr>
          <a:xfrm>
            <a:off x="10274861" y="138498"/>
            <a:ext cx="1756229" cy="307777"/>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www.cimc-ege.com</a:t>
            </a:r>
            <a:endParaRPr lang="zh-CN" altLang="en-US" sz="1400" dirty="0">
              <a:solidFill>
                <a:schemeClr val="bg1"/>
              </a:solidFill>
              <a:latin typeface="Segoe UI" panose="020B0502040204020203" pitchFamily="34" charset="0"/>
              <a:cs typeface="Segoe UI" panose="020B0502040204020203" pitchFamily="34" charset="0"/>
            </a:endParaRPr>
          </a:p>
        </p:txBody>
      </p:sp>
      <p:grpSp>
        <p:nvGrpSpPr>
          <p:cNvPr id="12" name="组合 11"/>
          <p:cNvGrpSpPr/>
          <p:nvPr/>
        </p:nvGrpSpPr>
        <p:grpSpPr>
          <a:xfrm>
            <a:off x="1" y="0"/>
            <a:ext cx="12191999" cy="584776"/>
            <a:chOff x="0" y="-494"/>
            <a:chExt cx="12191999" cy="584776"/>
          </a:xfrm>
        </p:grpSpPr>
        <p:sp>
          <p:nvSpPr>
            <p:cNvPr id="13" name="矩形 12"/>
            <p:cNvSpPr/>
            <p:nvPr/>
          </p:nvSpPr>
          <p:spPr>
            <a:xfrm>
              <a:off x="1625712" y="-493"/>
              <a:ext cx="10566287" cy="584775"/>
            </a:xfrm>
            <a:prstGeom prst="rect">
              <a:avLst/>
            </a:prstGeom>
            <a:solidFill>
              <a:srgbClr val="002060"/>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MARKET</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矩形 13"/>
            <p:cNvSpPr/>
            <p:nvPr/>
          </p:nvSpPr>
          <p:spPr>
            <a:xfrm>
              <a:off x="0" y="-494"/>
              <a:ext cx="1625712" cy="584775"/>
            </a:xfrm>
            <a:prstGeom prst="rect">
              <a:avLst/>
            </a:prstGeom>
            <a:solidFill>
              <a:srgbClr val="E46C0A"/>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8" name="文本框 17"/>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3" name="图片 2"/>
          <p:cNvPicPr>
            <a:picLocks noChangeAspect="1"/>
          </p:cNvPicPr>
          <p:nvPr/>
        </p:nvPicPr>
        <p:blipFill>
          <a:blip r:embed="rId1">
            <a:clrChange>
              <a:clrFrom>
                <a:srgbClr val="FFFFFD"/>
              </a:clrFrom>
              <a:clrTo>
                <a:srgbClr val="FFFFFD">
                  <a:alpha val="0"/>
                </a:srgbClr>
              </a:clrTo>
            </a:clrChange>
          </a:blip>
          <a:stretch>
            <a:fillRect/>
          </a:stretch>
        </p:blipFill>
        <p:spPr>
          <a:xfrm>
            <a:off x="216516" y="948922"/>
            <a:ext cx="11756572" cy="5547086"/>
          </a:xfrm>
          <a:prstGeom prst="rect">
            <a:avLst/>
          </a:prstGeom>
        </p:spPr>
      </p:pic>
      <p:sp>
        <p:nvSpPr>
          <p:cNvPr id="4" name="文本框 3"/>
          <p:cNvSpPr txBox="1"/>
          <p:nvPr/>
        </p:nvSpPr>
        <p:spPr>
          <a:xfrm>
            <a:off x="566057" y="2728684"/>
            <a:ext cx="760144" cy="307777"/>
          </a:xfrm>
          <a:prstGeom prst="rect">
            <a:avLst/>
          </a:prstGeom>
          <a:noFill/>
        </p:spPr>
        <p:txBody>
          <a:bodyPr wrap="none" rtlCol="0">
            <a:spAutoFit/>
          </a:bodyPr>
          <a:lstStyle/>
          <a:p>
            <a:r>
              <a:rPr lang="en-US" altLang="zh-CN" sz="1400" dirty="0" smtClean="0">
                <a:latin typeface="Segoe UI" panose="020B0502040204020203" pitchFamily="34" charset="0"/>
                <a:cs typeface="Segoe UI" panose="020B0502040204020203" pitchFamily="34" charset="0"/>
              </a:rPr>
              <a:t>Nigeria</a:t>
            </a:r>
            <a:endParaRPr lang="zh-CN" altLang="en-US" sz="1400" dirty="0">
              <a:latin typeface="Segoe UI" panose="020B0502040204020203" pitchFamily="34" charset="0"/>
              <a:cs typeface="Segoe UI" panose="020B0502040204020203" pitchFamily="34" charset="0"/>
            </a:endParaRPr>
          </a:p>
        </p:txBody>
      </p:sp>
      <p:sp>
        <p:nvSpPr>
          <p:cNvPr id="19" name="文本框 18"/>
          <p:cNvSpPr txBox="1"/>
          <p:nvPr/>
        </p:nvSpPr>
        <p:spPr>
          <a:xfrm>
            <a:off x="1442313" y="2377365"/>
            <a:ext cx="635110" cy="307777"/>
          </a:xfrm>
          <a:prstGeom prst="rect">
            <a:avLst/>
          </a:prstGeom>
          <a:noFill/>
        </p:spPr>
        <p:txBody>
          <a:bodyPr wrap="none" rtlCol="0">
            <a:spAutoFit/>
          </a:bodyPr>
          <a:lstStyle/>
          <a:p>
            <a:r>
              <a:rPr lang="en-US" altLang="zh-CN" sz="1400" dirty="0" smtClean="0">
                <a:latin typeface="Segoe UI" panose="020B0502040204020203" pitchFamily="34" charset="0"/>
                <a:cs typeface="Segoe UI" panose="020B0502040204020203" pitchFamily="34" charset="0"/>
              </a:rPr>
              <a:t>Egypt</a:t>
            </a:r>
            <a:endParaRPr lang="zh-CN" altLang="en-US" sz="1400" dirty="0">
              <a:latin typeface="Segoe UI" panose="020B0502040204020203" pitchFamily="34" charset="0"/>
              <a:cs typeface="Segoe UI" panose="020B0502040204020203" pitchFamily="34" charset="0"/>
            </a:endParaRPr>
          </a:p>
        </p:txBody>
      </p:sp>
      <p:sp>
        <p:nvSpPr>
          <p:cNvPr id="20" name="文本框 19"/>
          <p:cNvSpPr txBox="1"/>
          <p:nvPr/>
        </p:nvSpPr>
        <p:spPr>
          <a:xfrm>
            <a:off x="3490685" y="1632856"/>
            <a:ext cx="1074333" cy="307777"/>
          </a:xfrm>
          <a:prstGeom prst="rect">
            <a:avLst/>
          </a:prstGeom>
          <a:noFill/>
        </p:spPr>
        <p:txBody>
          <a:bodyPr wrap="none" rtlCol="0">
            <a:spAutoFit/>
          </a:bodyPr>
          <a:lstStyle/>
          <a:p>
            <a:r>
              <a:rPr lang="en-US" altLang="zh-CN" sz="1400" dirty="0">
                <a:latin typeface="Segoe UI" panose="020B0502040204020203" pitchFamily="34" charset="0"/>
                <a:cs typeface="Segoe UI" panose="020B0502040204020203" pitchFamily="34" charset="0"/>
              </a:rPr>
              <a:t>Kazakhstan</a:t>
            </a:r>
            <a:endParaRPr lang="zh-CN" altLang="en-US" sz="1400" dirty="0">
              <a:latin typeface="Segoe UI" panose="020B0502040204020203" pitchFamily="34" charset="0"/>
              <a:cs typeface="Segoe UI" panose="020B0502040204020203" pitchFamily="34" charset="0"/>
            </a:endParaRPr>
          </a:p>
        </p:txBody>
      </p:sp>
      <p:sp>
        <p:nvSpPr>
          <p:cNvPr id="21" name="文本框 20"/>
          <p:cNvSpPr txBox="1"/>
          <p:nvPr/>
        </p:nvSpPr>
        <p:spPr>
          <a:xfrm>
            <a:off x="8244114" y="1744689"/>
            <a:ext cx="776175" cy="307777"/>
          </a:xfrm>
          <a:prstGeom prst="rect">
            <a:avLst/>
          </a:prstGeom>
          <a:noFill/>
        </p:spPr>
        <p:txBody>
          <a:bodyPr wrap="none" rtlCol="0">
            <a:spAutoFit/>
          </a:bodyPr>
          <a:lstStyle/>
          <a:p>
            <a:r>
              <a:rPr lang="en-US" altLang="zh-CN" sz="1400" dirty="0" smtClean="0">
                <a:latin typeface="Segoe UI" panose="020B0502040204020203" pitchFamily="34" charset="0"/>
                <a:cs typeface="Segoe UI" panose="020B0502040204020203" pitchFamily="34" charset="0"/>
              </a:rPr>
              <a:t>Canada</a:t>
            </a:r>
            <a:endParaRPr lang="zh-CN" altLang="en-US" sz="1400" dirty="0">
              <a:latin typeface="Segoe UI" panose="020B0502040204020203" pitchFamily="34" charset="0"/>
              <a:cs typeface="Segoe UI" panose="020B0502040204020203" pitchFamily="34" charset="0"/>
            </a:endParaRPr>
          </a:p>
        </p:txBody>
      </p:sp>
      <p:sp>
        <p:nvSpPr>
          <p:cNvPr id="22" name="文本框 19"/>
          <p:cNvSpPr txBox="1"/>
          <p:nvPr/>
        </p:nvSpPr>
        <p:spPr>
          <a:xfrm>
            <a:off x="3599688" y="2420907"/>
            <a:ext cx="912429"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smtClean="0">
                <a:solidFill>
                  <a:srgbClr val="002060"/>
                </a:solidFill>
                <a:latin typeface="Segoe UI" panose="020B0502040204020203" pitchFamily="34" charset="0"/>
                <a:cs typeface="Segoe UI" panose="020B0502040204020203" pitchFamily="34" charset="0"/>
              </a:rPr>
              <a:t>Thailand</a:t>
            </a:r>
            <a:endParaRPr lang="zh-CN" altLang="en-US" sz="1400" b="1" dirty="0">
              <a:solidFill>
                <a:srgbClr val="002060"/>
              </a:solidFill>
              <a:latin typeface="Segoe UI" panose="020B0502040204020203" pitchFamily="34" charset="0"/>
              <a:cs typeface="Segoe UI" panose="020B0502040204020203" pitchFamily="34" charset="0"/>
            </a:endParaRPr>
          </a:p>
        </p:txBody>
      </p:sp>
      <p:sp>
        <p:nvSpPr>
          <p:cNvPr id="23" name="文本框 19"/>
          <p:cNvSpPr txBox="1"/>
          <p:nvPr/>
        </p:nvSpPr>
        <p:spPr>
          <a:xfrm>
            <a:off x="3152463" y="3447143"/>
            <a:ext cx="1002197"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smtClean="0">
                <a:solidFill>
                  <a:srgbClr val="002060"/>
                </a:solidFill>
                <a:latin typeface="Segoe UI" panose="020B0502040204020203" pitchFamily="34" charset="0"/>
                <a:cs typeface="Segoe UI" panose="020B0502040204020203" pitchFamily="34" charset="0"/>
              </a:rPr>
              <a:t>Indonesia</a:t>
            </a:r>
            <a:endParaRPr lang="zh-CN" altLang="en-US" sz="1400" b="1" dirty="0">
              <a:solidFill>
                <a:srgbClr val="002060"/>
              </a:solidFill>
              <a:latin typeface="Segoe UI" panose="020B0502040204020203" pitchFamily="34" charset="0"/>
              <a:cs typeface="Segoe UI" panose="020B0502040204020203" pitchFamily="34" charset="0"/>
            </a:endParaRPr>
          </a:p>
        </p:txBody>
      </p:sp>
      <p:sp>
        <p:nvSpPr>
          <p:cNvPr id="24" name="文本框 19"/>
          <p:cNvSpPr txBox="1"/>
          <p:nvPr/>
        </p:nvSpPr>
        <p:spPr>
          <a:xfrm>
            <a:off x="3205189" y="3211936"/>
            <a:ext cx="771365"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smtClean="0">
                <a:latin typeface="Segoe UI" panose="020B0502040204020203" pitchFamily="34" charset="0"/>
                <a:cs typeface="Segoe UI" panose="020B0502040204020203" pitchFamily="34" charset="0"/>
              </a:rPr>
              <a:t>Malaysia</a:t>
            </a:r>
            <a:endParaRPr lang="zh-CN" altLang="en-US" sz="1200" dirty="0">
              <a:latin typeface="Segoe UI" panose="020B0502040204020203" pitchFamily="34" charset="0"/>
              <a:cs typeface="Segoe UI" panose="020B0502040204020203" pitchFamily="34" charset="0"/>
            </a:endParaRPr>
          </a:p>
        </p:txBody>
      </p:sp>
      <p:sp>
        <p:nvSpPr>
          <p:cNvPr id="25" name="文本框 19"/>
          <p:cNvSpPr txBox="1"/>
          <p:nvPr/>
        </p:nvSpPr>
        <p:spPr>
          <a:xfrm>
            <a:off x="5000169" y="2728684"/>
            <a:ext cx="717056"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smtClean="0">
                <a:latin typeface="Segoe UI" panose="020B0502040204020203" pitchFamily="34" charset="0"/>
                <a:cs typeface="Segoe UI" panose="020B0502040204020203" pitchFamily="34" charset="0"/>
              </a:rPr>
              <a:t>Taiwan</a:t>
            </a:r>
            <a:endParaRPr lang="zh-CN" altLang="en-US" sz="1400" dirty="0">
              <a:latin typeface="Segoe UI" panose="020B0502040204020203" pitchFamily="34" charset="0"/>
              <a:cs typeface="Segoe UI" panose="020B0502040204020203" pitchFamily="34" charset="0"/>
            </a:endParaRPr>
          </a:p>
        </p:txBody>
      </p:sp>
      <p:sp>
        <p:nvSpPr>
          <p:cNvPr id="26" name="文本框 19"/>
          <p:cNvSpPr txBox="1"/>
          <p:nvPr/>
        </p:nvSpPr>
        <p:spPr>
          <a:xfrm>
            <a:off x="4129866" y="3210259"/>
            <a:ext cx="870303"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smtClean="0">
                <a:latin typeface="Segoe UI" panose="020B0502040204020203" pitchFamily="34" charset="0"/>
                <a:cs typeface="Segoe UI" panose="020B0502040204020203" pitchFamily="34" charset="0"/>
              </a:rPr>
              <a:t>Singapore</a:t>
            </a:r>
            <a:endParaRPr lang="zh-CN" altLang="en-US" sz="1200" dirty="0">
              <a:latin typeface="Segoe UI" panose="020B0502040204020203" pitchFamily="34" charset="0"/>
              <a:cs typeface="Segoe UI" panose="020B0502040204020203" pitchFamily="34" charset="0"/>
            </a:endParaRPr>
          </a:p>
        </p:txBody>
      </p:sp>
      <p:sp>
        <p:nvSpPr>
          <p:cNvPr id="27" name="文本框 19"/>
          <p:cNvSpPr txBox="1"/>
          <p:nvPr/>
        </p:nvSpPr>
        <p:spPr>
          <a:xfrm>
            <a:off x="5065265" y="3014502"/>
            <a:ext cx="1074333"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latin typeface="Segoe UI" panose="020B0502040204020203" pitchFamily="34" charset="0"/>
                <a:cs typeface="Segoe UI" panose="020B0502040204020203" pitchFamily="34" charset="0"/>
              </a:rPr>
              <a:t>Philippines</a:t>
            </a:r>
            <a:endParaRPr lang="zh-CN" altLang="en-US" sz="1400" dirty="0">
              <a:latin typeface="Segoe UI" panose="020B0502040204020203" pitchFamily="34" charset="0"/>
              <a:cs typeface="Segoe UI" panose="020B0502040204020203" pitchFamily="34" charset="0"/>
            </a:endParaRPr>
          </a:p>
        </p:txBody>
      </p:sp>
      <p:sp>
        <p:nvSpPr>
          <p:cNvPr id="28" name="文本框 19"/>
          <p:cNvSpPr txBox="1"/>
          <p:nvPr/>
        </p:nvSpPr>
        <p:spPr>
          <a:xfrm>
            <a:off x="8083479" y="2090053"/>
            <a:ext cx="542136"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smtClean="0">
                <a:solidFill>
                  <a:srgbClr val="FF0000"/>
                </a:solidFill>
                <a:latin typeface="Segoe UI" panose="020B0502040204020203" pitchFamily="34" charset="0"/>
                <a:cs typeface="Segoe UI" panose="020B0502040204020203" pitchFamily="34" charset="0"/>
              </a:rPr>
              <a:t>USA</a:t>
            </a:r>
            <a:endParaRPr lang="zh-CN" altLang="en-US" sz="1400" b="1" dirty="0">
              <a:solidFill>
                <a:srgbClr val="FF0000"/>
              </a:solidFill>
              <a:latin typeface="Segoe UI" panose="020B0502040204020203" pitchFamily="34" charset="0"/>
              <a:cs typeface="Segoe UI" panose="020B0502040204020203" pitchFamily="34" charset="0"/>
            </a:endParaRPr>
          </a:p>
        </p:txBody>
      </p:sp>
      <p:sp>
        <p:nvSpPr>
          <p:cNvPr id="29" name="文本框 28"/>
          <p:cNvSpPr txBox="1"/>
          <p:nvPr/>
        </p:nvSpPr>
        <p:spPr>
          <a:xfrm>
            <a:off x="9503656" y="3767196"/>
            <a:ext cx="537070" cy="307777"/>
          </a:xfrm>
          <a:prstGeom prst="rect">
            <a:avLst/>
          </a:prstGeom>
          <a:noFill/>
        </p:spPr>
        <p:txBody>
          <a:bodyPr wrap="none" rtlCol="0">
            <a:spAutoFit/>
          </a:bodyPr>
          <a:lstStyle/>
          <a:p>
            <a:r>
              <a:rPr lang="en-US" altLang="zh-CN" sz="1400" dirty="0">
                <a:latin typeface="Segoe UI" panose="020B0502040204020203" pitchFamily="34" charset="0"/>
                <a:cs typeface="Segoe UI" panose="020B0502040204020203" pitchFamily="34" charset="0"/>
              </a:rPr>
              <a:t>P</a:t>
            </a:r>
            <a:r>
              <a:rPr lang="en-US" altLang="zh-CN" sz="1400" dirty="0" smtClean="0">
                <a:latin typeface="Segoe UI" panose="020B0502040204020203" pitchFamily="34" charset="0"/>
                <a:cs typeface="Segoe UI" panose="020B0502040204020203" pitchFamily="34" charset="0"/>
              </a:rPr>
              <a:t>eru</a:t>
            </a:r>
            <a:endParaRPr lang="zh-CN" altLang="en-US" sz="1400" dirty="0">
              <a:latin typeface="Segoe UI" panose="020B0502040204020203" pitchFamily="34" charset="0"/>
              <a:cs typeface="Segoe UI" panose="020B0502040204020203" pitchFamily="34" charset="0"/>
            </a:endParaRPr>
          </a:p>
        </p:txBody>
      </p:sp>
      <p:sp>
        <p:nvSpPr>
          <p:cNvPr id="30" name="文本框 20"/>
          <p:cNvSpPr txBox="1"/>
          <p:nvPr/>
        </p:nvSpPr>
        <p:spPr>
          <a:xfrm>
            <a:off x="9714135" y="4548917"/>
            <a:ext cx="958147"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smtClean="0">
                <a:latin typeface="Segoe UI" panose="020B0502040204020203" pitchFamily="34" charset="0"/>
                <a:cs typeface="Segoe UI" panose="020B0502040204020203" pitchFamily="34" charset="0"/>
              </a:rPr>
              <a:t>Argentina</a:t>
            </a:r>
            <a:endParaRPr lang="zh-CN" altLang="en-US" sz="1400" dirty="0">
              <a:latin typeface="Segoe UI" panose="020B0502040204020203" pitchFamily="34" charset="0"/>
              <a:cs typeface="Segoe UI" panose="020B0502040204020203" pitchFamily="34" charset="0"/>
            </a:endParaRPr>
          </a:p>
        </p:txBody>
      </p:sp>
      <p:sp>
        <p:nvSpPr>
          <p:cNvPr id="31" name="文本框 20"/>
          <p:cNvSpPr txBox="1"/>
          <p:nvPr/>
        </p:nvSpPr>
        <p:spPr>
          <a:xfrm>
            <a:off x="9335180" y="3293254"/>
            <a:ext cx="944489"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smtClean="0">
                <a:latin typeface="Segoe UI" panose="020B0502040204020203" pitchFamily="34" charset="0"/>
                <a:cs typeface="Segoe UI" panose="020B0502040204020203" pitchFamily="34" charset="0"/>
              </a:rPr>
              <a:t>Colombia</a:t>
            </a:r>
            <a:endParaRPr lang="zh-CN" altLang="en-US" sz="1400" dirty="0">
              <a:latin typeface="Segoe UI" panose="020B0502040204020203" pitchFamily="34" charset="0"/>
              <a:cs typeface="Segoe UI" panose="020B0502040204020203" pitchFamily="34" charset="0"/>
            </a:endParaRPr>
          </a:p>
        </p:txBody>
      </p:sp>
      <p:sp>
        <p:nvSpPr>
          <p:cNvPr id="32" name="文本框 20"/>
          <p:cNvSpPr txBox="1"/>
          <p:nvPr/>
        </p:nvSpPr>
        <p:spPr>
          <a:xfrm>
            <a:off x="10164180" y="3887643"/>
            <a:ext cx="609462"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smtClean="0">
                <a:latin typeface="Segoe UI" panose="020B0502040204020203" pitchFamily="34" charset="0"/>
                <a:cs typeface="Segoe UI" panose="020B0502040204020203" pitchFamily="34" charset="0"/>
              </a:rPr>
              <a:t>Brazil</a:t>
            </a:r>
            <a:endParaRPr lang="zh-CN" altLang="en-US" sz="1400" dirty="0">
              <a:latin typeface="Segoe UI" panose="020B0502040204020203" pitchFamily="34" charset="0"/>
              <a:cs typeface="Segoe UI" panose="020B0502040204020203" pitchFamily="34" charset="0"/>
            </a:endParaRPr>
          </a:p>
        </p:txBody>
      </p:sp>
      <p:sp>
        <p:nvSpPr>
          <p:cNvPr id="34" name="文本框 33"/>
          <p:cNvSpPr txBox="1"/>
          <p:nvPr/>
        </p:nvSpPr>
        <p:spPr>
          <a:xfrm>
            <a:off x="1940336" y="5584277"/>
            <a:ext cx="1343573" cy="307777"/>
          </a:xfrm>
          <a:prstGeom prst="rect">
            <a:avLst/>
          </a:prstGeom>
          <a:noFill/>
        </p:spPr>
        <p:txBody>
          <a:bodyPr wrap="none" rtlCol="0">
            <a:spAutoFit/>
          </a:bodyPr>
          <a:lstStyle/>
          <a:p>
            <a:r>
              <a:rPr lang="en-US" altLang="zh-CN" sz="1400" dirty="0" smtClean="0">
                <a:solidFill>
                  <a:srgbClr val="002060"/>
                </a:solidFill>
                <a:latin typeface="Segoe UI" panose="020B0502040204020203" pitchFamily="34" charset="0"/>
                <a:cs typeface="Segoe UI" panose="020B0502040204020203" pitchFamily="34" charset="0"/>
              </a:rPr>
              <a:t>Business office</a:t>
            </a:r>
            <a:endParaRPr lang="zh-CN" altLang="en-US" sz="1400" dirty="0">
              <a:solidFill>
                <a:srgbClr val="002060"/>
              </a:solidFill>
              <a:latin typeface="Segoe UI" panose="020B0502040204020203" pitchFamily="34" charset="0"/>
              <a:cs typeface="Segoe UI" panose="020B0502040204020203" pitchFamily="34" charset="0"/>
            </a:endParaRPr>
          </a:p>
        </p:txBody>
      </p:sp>
      <p:sp>
        <p:nvSpPr>
          <p:cNvPr id="36" name="文本框 35"/>
          <p:cNvSpPr txBox="1"/>
          <p:nvPr/>
        </p:nvSpPr>
        <p:spPr>
          <a:xfrm>
            <a:off x="1940336" y="5252682"/>
            <a:ext cx="1285160" cy="307777"/>
          </a:xfrm>
          <a:prstGeom prst="rect">
            <a:avLst/>
          </a:prstGeom>
          <a:noFill/>
        </p:spPr>
        <p:txBody>
          <a:bodyPr wrap="none" rtlCol="0">
            <a:spAutoFit/>
          </a:bodyPr>
          <a:lstStyle/>
          <a:p>
            <a:r>
              <a:rPr lang="en-US" altLang="zh-CN" sz="1400" dirty="0" smtClean="0">
                <a:solidFill>
                  <a:srgbClr val="FF0000"/>
                </a:solidFill>
                <a:latin typeface="Segoe UI" panose="020B0502040204020203" pitchFamily="34" charset="0"/>
                <a:cs typeface="Segoe UI" panose="020B0502040204020203" pitchFamily="34" charset="0"/>
              </a:rPr>
              <a:t>Sub-company</a:t>
            </a:r>
            <a:endParaRPr lang="zh-CN" altLang="en-US" sz="1400" dirty="0">
              <a:solidFill>
                <a:srgbClr val="FF0000"/>
              </a:solidFill>
              <a:latin typeface="Segoe UI" panose="020B0502040204020203" pitchFamily="34" charset="0"/>
              <a:cs typeface="Segoe UI" panose="020B0502040204020203" pitchFamily="34" charset="0"/>
            </a:endParaRPr>
          </a:p>
        </p:txBody>
      </p:sp>
      <p:pic>
        <p:nvPicPr>
          <p:cNvPr id="37" name="图片 36"/>
          <p:cNvPicPr>
            <a:picLocks noChangeAspect="1"/>
          </p:cNvPicPr>
          <p:nvPr/>
        </p:nvPicPr>
        <p:blipFill>
          <a:blip r:embed="rId2" cstate="print"/>
          <a:stretch>
            <a:fillRect/>
          </a:stretch>
        </p:blipFill>
        <p:spPr>
          <a:xfrm>
            <a:off x="1625713" y="5314860"/>
            <a:ext cx="257414" cy="235350"/>
          </a:xfrm>
          <a:prstGeom prst="rect">
            <a:avLst/>
          </a:prstGeom>
        </p:spPr>
      </p:pic>
      <p:pic>
        <p:nvPicPr>
          <p:cNvPr id="39" name="图片 38"/>
          <p:cNvPicPr>
            <a:picLocks noChangeAspect="1"/>
          </p:cNvPicPr>
          <p:nvPr/>
        </p:nvPicPr>
        <p:blipFill>
          <a:blip r:embed="rId2" cstate="print">
            <a:duotone>
              <a:schemeClr val="accent5">
                <a:shade val="45000"/>
                <a:satMod val="135000"/>
              </a:schemeClr>
              <a:prstClr val="white"/>
            </a:duotone>
          </a:blip>
          <a:stretch>
            <a:fillRect/>
          </a:stretch>
        </p:blipFill>
        <p:spPr>
          <a:xfrm>
            <a:off x="1623794" y="5615796"/>
            <a:ext cx="257414" cy="235350"/>
          </a:xfrm>
          <a:prstGeom prst="rect">
            <a:avLst/>
          </a:prstGeom>
        </p:spPr>
      </p:pic>
      <p:pic>
        <p:nvPicPr>
          <p:cNvPr id="40" name="图片 39"/>
          <p:cNvPicPr>
            <a:picLocks noChangeAspect="1"/>
          </p:cNvPicPr>
          <p:nvPr/>
        </p:nvPicPr>
        <p:blipFill>
          <a:blip r:embed="rId3"/>
          <a:stretch>
            <a:fillRect/>
          </a:stretch>
        </p:blipFill>
        <p:spPr>
          <a:xfrm>
            <a:off x="1623793" y="5923140"/>
            <a:ext cx="264805" cy="260077"/>
          </a:xfrm>
          <a:prstGeom prst="rect">
            <a:avLst/>
          </a:prstGeom>
        </p:spPr>
      </p:pic>
      <p:sp>
        <p:nvSpPr>
          <p:cNvPr id="41" name="文本框 40"/>
          <p:cNvSpPr txBox="1"/>
          <p:nvPr/>
        </p:nvSpPr>
        <p:spPr>
          <a:xfrm>
            <a:off x="1940336" y="5904469"/>
            <a:ext cx="1181349" cy="307777"/>
          </a:xfrm>
          <a:prstGeom prst="rect">
            <a:avLst/>
          </a:prstGeom>
          <a:noFill/>
        </p:spPr>
        <p:txBody>
          <a:bodyPr wrap="none" rtlCol="0">
            <a:spAutoFit/>
          </a:bodyPr>
          <a:lstStyle/>
          <a:p>
            <a:r>
              <a:rPr lang="en-US" altLang="zh-CN" sz="1400" dirty="0" smtClean="0">
                <a:latin typeface="Segoe UI" panose="020B0502040204020203" pitchFamily="34" charset="0"/>
                <a:cs typeface="Segoe UI" panose="020B0502040204020203" pitchFamily="34" charset="0"/>
              </a:rPr>
              <a:t>Main market</a:t>
            </a:r>
            <a:endParaRPr lang="zh-CN" altLang="en-US" sz="1400" dirty="0">
              <a:latin typeface="Segoe UI" panose="020B0502040204020203" pitchFamily="34" charset="0"/>
              <a:cs typeface="Segoe UI" panose="020B0502040204020203" pitchFamily="34" charset="0"/>
            </a:endParaRPr>
          </a:p>
        </p:txBody>
      </p:sp>
      <p:pic>
        <p:nvPicPr>
          <p:cNvPr id="33" name="图片 32"/>
          <p:cNvPicPr>
            <a:picLocks noChangeAspect="1"/>
          </p:cNvPicPr>
          <p:nvPr/>
        </p:nvPicPr>
        <p:blipFill>
          <a:blip r:embed="rId2" cstate="print">
            <a:duotone>
              <a:schemeClr val="accent5">
                <a:shade val="45000"/>
                <a:satMod val="135000"/>
              </a:schemeClr>
              <a:prstClr val="white"/>
            </a:duotone>
          </a:blip>
          <a:stretch>
            <a:fillRect/>
          </a:stretch>
        </p:blipFill>
        <p:spPr>
          <a:xfrm>
            <a:off x="4055902" y="3487115"/>
            <a:ext cx="257414" cy="235350"/>
          </a:xfrm>
          <a:prstGeom prst="rect">
            <a:avLst/>
          </a:prstGeom>
        </p:spPr>
      </p:pic>
      <p:pic>
        <p:nvPicPr>
          <p:cNvPr id="38" name="图片 37"/>
          <p:cNvPicPr>
            <a:picLocks noChangeAspect="1"/>
          </p:cNvPicPr>
          <p:nvPr/>
        </p:nvPicPr>
        <p:blipFill>
          <a:blip r:embed="rId2" cstate="print">
            <a:duotone>
              <a:schemeClr val="accent5">
                <a:shade val="45000"/>
                <a:satMod val="135000"/>
              </a:schemeClr>
              <a:prstClr val="white"/>
            </a:duotone>
          </a:blip>
          <a:stretch>
            <a:fillRect/>
          </a:stretch>
        </p:blipFill>
        <p:spPr>
          <a:xfrm>
            <a:off x="4175545" y="2685142"/>
            <a:ext cx="257414" cy="235350"/>
          </a:xfrm>
          <a:prstGeom prst="rect">
            <a:avLst/>
          </a:prstGeom>
        </p:spPr>
      </p:pic>
      <p:pic>
        <p:nvPicPr>
          <p:cNvPr id="42" name="图片 41"/>
          <p:cNvPicPr>
            <a:picLocks noChangeAspect="1"/>
          </p:cNvPicPr>
          <p:nvPr/>
        </p:nvPicPr>
        <p:blipFill>
          <a:blip r:embed="rId3"/>
          <a:stretch>
            <a:fillRect/>
          </a:stretch>
        </p:blipFill>
        <p:spPr>
          <a:xfrm>
            <a:off x="2020084" y="2910238"/>
            <a:ext cx="212318" cy="208527"/>
          </a:xfrm>
          <a:prstGeom prst="rect">
            <a:avLst/>
          </a:prstGeom>
        </p:spPr>
      </p:pic>
      <p:sp>
        <p:nvSpPr>
          <p:cNvPr id="43" name="文本框 42"/>
          <p:cNvSpPr txBox="1"/>
          <p:nvPr/>
        </p:nvSpPr>
        <p:spPr>
          <a:xfrm>
            <a:off x="1462142" y="2791493"/>
            <a:ext cx="659989" cy="307777"/>
          </a:xfrm>
          <a:prstGeom prst="rect">
            <a:avLst/>
          </a:prstGeom>
          <a:noFill/>
        </p:spPr>
        <p:txBody>
          <a:bodyPr wrap="none" rtlCol="0">
            <a:spAutoFit/>
          </a:bodyPr>
          <a:lstStyle/>
          <a:p>
            <a:r>
              <a:rPr lang="en-US" altLang="zh-CN" sz="1400" dirty="0" smtClean="0">
                <a:latin typeface="Segoe UI" panose="020B0502040204020203" pitchFamily="34" charset="0"/>
                <a:cs typeface="Segoe UI" panose="020B0502040204020203" pitchFamily="34" charset="0"/>
              </a:rPr>
              <a:t>Kenya</a:t>
            </a:r>
            <a:endParaRPr lang="zh-CN" altLang="en-US" sz="1400" dirty="0">
              <a:latin typeface="Segoe UI" panose="020B0502040204020203" pitchFamily="34" charset="0"/>
              <a:cs typeface="Segoe UI" panose="020B0502040204020203" pitchFamily="34" charset="0"/>
            </a:endParaRPr>
          </a:p>
        </p:txBody>
      </p:sp>
      <p:sp>
        <p:nvSpPr>
          <p:cNvPr id="44" name="文本框 43"/>
          <p:cNvSpPr txBox="1"/>
          <p:nvPr/>
        </p:nvSpPr>
        <p:spPr>
          <a:xfrm>
            <a:off x="1955963" y="4899010"/>
            <a:ext cx="1187120" cy="307777"/>
          </a:xfrm>
          <a:prstGeom prst="rect">
            <a:avLst/>
          </a:prstGeom>
          <a:noFill/>
        </p:spPr>
        <p:txBody>
          <a:bodyPr wrap="none" rtlCol="0">
            <a:spAutoFit/>
          </a:bodyPr>
          <a:lstStyle/>
          <a:p>
            <a:r>
              <a:rPr lang="en-US" altLang="zh-CN" sz="1400" dirty="0" smtClean="0">
                <a:latin typeface="Segoe UI" panose="020B0502040204020203" pitchFamily="34" charset="0"/>
                <a:cs typeface="Segoe UI" panose="020B0502040204020203" pitchFamily="34" charset="0"/>
              </a:rPr>
              <a:t>Headquarter</a:t>
            </a:r>
            <a:endParaRPr lang="zh-CN" altLang="en-US" sz="1400" dirty="0">
              <a:latin typeface="Segoe UI" panose="020B0502040204020203" pitchFamily="34" charset="0"/>
              <a:cs typeface="Segoe UI" panose="020B0502040204020203" pitchFamily="34" charset="0"/>
            </a:endParaRPr>
          </a:p>
        </p:txBody>
      </p:sp>
      <p:pic>
        <p:nvPicPr>
          <p:cNvPr id="2" name="图片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4978" y="1710267"/>
            <a:ext cx="220134" cy="288270"/>
          </a:xfrm>
          <a:prstGeom prst="rect">
            <a:avLst/>
          </a:prstGeom>
        </p:spPr>
      </p:pic>
      <p:sp>
        <p:nvSpPr>
          <p:cNvPr id="46" name="文本框 19"/>
          <p:cNvSpPr txBox="1"/>
          <p:nvPr/>
        </p:nvSpPr>
        <p:spPr>
          <a:xfrm>
            <a:off x="4656473" y="1792920"/>
            <a:ext cx="1184940"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smtClean="0">
                <a:latin typeface="Segoe UI" panose="020B0502040204020203" pitchFamily="34" charset="0"/>
                <a:cs typeface="Segoe UI" panose="020B0502040204020203" pitchFamily="34" charset="0"/>
              </a:rPr>
              <a:t>Shijiazhuang</a:t>
            </a:r>
            <a:endParaRPr lang="zh-CN" altLang="en-US" sz="1400" dirty="0">
              <a:latin typeface="Segoe UI" panose="020B0502040204020203" pitchFamily="34" charset="0"/>
              <a:cs typeface="Segoe UI" panose="020B0502040204020203" pitchFamily="34" charset="0"/>
            </a:endParaRPr>
          </a:p>
        </p:txBody>
      </p:sp>
      <p:pic>
        <p:nvPicPr>
          <p:cNvPr id="5" name="图片 4"/>
          <p:cNvPicPr>
            <a:picLocks noChangeAspect="1"/>
          </p:cNvPicPr>
          <p:nvPr/>
        </p:nvPicPr>
        <p:blipFill>
          <a:blip r:embed="rId5" cstate="print">
            <a:clrChange>
              <a:clrFrom>
                <a:srgbClr val="FEFEFC"/>
              </a:clrFrom>
              <a:clrTo>
                <a:srgbClr val="FEFEFC">
                  <a:alpha val="0"/>
                </a:srgbClr>
              </a:clrTo>
            </a:clrChange>
            <a:extLst>
              <a:ext uri="{28A0092B-C50C-407E-A947-70E740481C1C}">
                <a14:useLocalDpi xmlns:a14="http://schemas.microsoft.com/office/drawing/2010/main" val="0"/>
              </a:ext>
            </a:extLst>
          </a:blip>
          <a:stretch>
            <a:fillRect/>
          </a:stretch>
        </p:blipFill>
        <p:spPr>
          <a:xfrm>
            <a:off x="5009491" y="1608676"/>
            <a:ext cx="686778" cy="229457"/>
          </a:xfrm>
          <a:prstGeom prst="rect">
            <a:avLst/>
          </a:prstGeom>
        </p:spPr>
      </p:pic>
      <p:pic>
        <p:nvPicPr>
          <p:cNvPr id="47" name="图片 4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2069" y="4908763"/>
            <a:ext cx="220134" cy="288270"/>
          </a:xfrm>
          <a:prstGeom prst="rect">
            <a:avLst/>
          </a:prstGeom>
        </p:spPr>
      </p:pic>
      <p:sp>
        <p:nvSpPr>
          <p:cNvPr id="45" name="文本框 19"/>
          <p:cNvSpPr txBox="1"/>
          <p:nvPr/>
        </p:nvSpPr>
        <p:spPr>
          <a:xfrm>
            <a:off x="3647733" y="2928850"/>
            <a:ext cx="623569"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smtClean="0">
                <a:latin typeface="Segoe UI" panose="020B0502040204020203" pitchFamily="34" charset="0"/>
                <a:cs typeface="Segoe UI" panose="020B0502040204020203" pitchFamily="34" charset="0"/>
              </a:rPr>
              <a:t>Burma</a:t>
            </a:r>
            <a:endParaRPr lang="zh-CN" altLang="en-US" sz="1200" dirty="0">
              <a:latin typeface="Segoe UI" panose="020B0502040204020203" pitchFamily="34" charset="0"/>
              <a:cs typeface="Segoe UI" panose="020B0502040204020203" pitchFamily="34" charset="0"/>
            </a:endParaRPr>
          </a:p>
        </p:txBody>
      </p:sp>
      <p:sp>
        <p:nvSpPr>
          <p:cNvPr id="48" name="文本框 19"/>
          <p:cNvSpPr txBox="1"/>
          <p:nvPr/>
        </p:nvSpPr>
        <p:spPr>
          <a:xfrm>
            <a:off x="4256788" y="2808984"/>
            <a:ext cx="748923"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smtClean="0">
                <a:latin typeface="Segoe UI" panose="020B0502040204020203" pitchFamily="34" charset="0"/>
                <a:cs typeface="Segoe UI" panose="020B0502040204020203" pitchFamily="34" charset="0"/>
              </a:rPr>
              <a:t>Vietnam</a:t>
            </a:r>
            <a:endParaRPr lang="zh-CN" altLang="en-US" sz="1200" dirty="0">
              <a:latin typeface="Segoe UI" panose="020B0502040204020203" pitchFamily="34" charset="0"/>
              <a:cs typeface="Segoe UI" panose="020B0502040204020203" pitchFamily="34" charset="0"/>
            </a:endParaRPr>
          </a:p>
        </p:txBody>
      </p:sp>
      <p:pic>
        <p:nvPicPr>
          <p:cNvPr id="49" name="图片 48"/>
          <p:cNvPicPr>
            <a:picLocks noChangeAspect="1"/>
          </p:cNvPicPr>
          <p:nvPr/>
        </p:nvPicPr>
        <p:blipFill>
          <a:blip r:embed="rId3"/>
          <a:stretch>
            <a:fillRect/>
          </a:stretch>
        </p:blipFill>
        <p:spPr>
          <a:xfrm>
            <a:off x="1579818" y="1656643"/>
            <a:ext cx="212318" cy="208527"/>
          </a:xfrm>
          <a:prstGeom prst="rect">
            <a:avLst/>
          </a:prstGeom>
        </p:spPr>
      </p:pic>
      <p:sp>
        <p:nvSpPr>
          <p:cNvPr id="50" name="文本框 19"/>
          <p:cNvSpPr txBox="1"/>
          <p:nvPr/>
        </p:nvSpPr>
        <p:spPr>
          <a:xfrm>
            <a:off x="167486" y="1534033"/>
            <a:ext cx="1481688"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smtClean="0">
                <a:latin typeface="Segoe UI" panose="020B0502040204020203" pitchFamily="34" charset="0"/>
                <a:cs typeface="Segoe UI" panose="020B0502040204020203" pitchFamily="34" charset="0"/>
              </a:rPr>
              <a:t>United Kingdom</a:t>
            </a:r>
            <a:endParaRPr lang="zh-CN" altLang="en-US" sz="1400" dirty="0">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11424" y="1379691"/>
            <a:ext cx="5076316" cy="5121649"/>
            <a:chOff x="683568" y="1556212"/>
            <a:chExt cx="3807237" cy="5121649"/>
          </a:xfrm>
        </p:grpSpPr>
        <p:pic>
          <p:nvPicPr>
            <p:cNvPr id="1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157" t="18174" r="68751" b="36379"/>
            <a:stretch>
              <a:fillRect/>
            </a:stretch>
          </p:blipFill>
          <p:spPr bwMode="auto">
            <a:xfrm>
              <a:off x="1137357" y="1891929"/>
              <a:ext cx="3209797" cy="228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67068" t="17194" r="5040" b="39743"/>
            <a:stretch>
              <a:fillRect/>
            </a:stretch>
          </p:blipFill>
          <p:spPr bwMode="auto">
            <a:xfrm>
              <a:off x="1043608" y="4435925"/>
              <a:ext cx="3293814" cy="22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直接连接符 21"/>
            <p:cNvCxnSpPr/>
            <p:nvPr/>
          </p:nvCxnSpPr>
          <p:spPr>
            <a:xfrm>
              <a:off x="818397" y="1988840"/>
              <a:ext cx="0" cy="206775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490805" y="1603897"/>
              <a:ext cx="0" cy="4905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716861" y="1556212"/>
              <a:ext cx="1698308" cy="378460"/>
            </a:xfrm>
            <a:prstGeom prst="rect">
              <a:avLst/>
            </a:prstGeom>
          </p:spPr>
          <p:txBody>
            <a:bodyPr wrap="none">
              <a:spAutoFit/>
            </a:bodyPr>
            <a:lstStyle/>
            <a:p>
              <a:r>
                <a:rPr lang="en-US" altLang="zh-CN" sz="1865" b="1" dirty="0">
                  <a:latin typeface="微软雅黑" panose="020B0503020204020204" pitchFamily="34" charset="-122"/>
                  <a:ea typeface="微软雅黑" panose="020B0503020204020204" pitchFamily="34" charset="-122"/>
                </a:rPr>
                <a:t>Energy Industries</a:t>
              </a:r>
              <a:endParaRPr lang="zh-CN" altLang="en-US" sz="1865" b="1" dirty="0"/>
            </a:p>
          </p:txBody>
        </p:sp>
        <p:sp>
          <p:nvSpPr>
            <p:cNvPr id="30" name="矩形 29"/>
            <p:cNvSpPr/>
            <p:nvPr/>
          </p:nvSpPr>
          <p:spPr>
            <a:xfrm>
              <a:off x="683568" y="4221088"/>
              <a:ext cx="1534001" cy="378460"/>
            </a:xfrm>
            <a:prstGeom prst="rect">
              <a:avLst/>
            </a:prstGeom>
          </p:spPr>
          <p:txBody>
            <a:bodyPr wrap="none">
              <a:spAutoFit/>
            </a:bodyPr>
            <a:lstStyle/>
            <a:p>
              <a:r>
                <a:rPr lang="en-US" altLang="zh-CN" sz="1865" b="1" dirty="0">
                  <a:latin typeface="微软雅黑" panose="020B0503020204020204" pitchFamily="34" charset="-122"/>
                  <a:ea typeface="微软雅黑" panose="020B0503020204020204" pitchFamily="34" charset="-122"/>
                </a:rPr>
                <a:t>Food Industries</a:t>
              </a:r>
              <a:endParaRPr lang="zh-CN" altLang="en-US" sz="1865" b="1" dirty="0"/>
            </a:p>
          </p:txBody>
        </p:sp>
        <p:cxnSp>
          <p:nvCxnSpPr>
            <p:cNvPr id="37" name="直接连接符 36"/>
            <p:cNvCxnSpPr/>
            <p:nvPr/>
          </p:nvCxnSpPr>
          <p:spPr>
            <a:xfrm>
              <a:off x="818397" y="4610108"/>
              <a:ext cx="0" cy="18991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44" name="Picture 6" descr="C:\Users\00011332\AppData\Roaming\Tencent\Users\458663586\QQ\WinTemp\RichOle\M~N[G$8(E5PZW3(5~@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60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6716455" y="1220753"/>
            <a:ext cx="4597303" cy="5568620"/>
            <a:chOff x="5037340" y="1028732"/>
            <a:chExt cx="3447977" cy="5568620"/>
          </a:xfrm>
        </p:grpSpPr>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7060" t="17376" r="33104" b="4919"/>
            <a:stretch>
              <a:fillRect/>
            </a:stretch>
          </p:blipFill>
          <p:spPr bwMode="auto">
            <a:xfrm>
              <a:off x="5148064" y="1447557"/>
              <a:ext cx="3337253" cy="418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9572" y="5149261"/>
              <a:ext cx="514677" cy="151948"/>
            </a:xfrm>
            <a:prstGeom prst="rect">
              <a:avLst/>
            </a:prstGeom>
          </p:spPr>
        </p:pic>
        <p:sp>
          <p:nvSpPr>
            <p:cNvPr id="31" name="矩形 30"/>
            <p:cNvSpPr/>
            <p:nvPr/>
          </p:nvSpPr>
          <p:spPr>
            <a:xfrm>
              <a:off x="5037340" y="1028732"/>
              <a:ext cx="1895475" cy="378460"/>
            </a:xfrm>
            <a:prstGeom prst="rect">
              <a:avLst/>
            </a:prstGeom>
          </p:spPr>
          <p:txBody>
            <a:bodyPr wrap="none">
              <a:spAutoFit/>
            </a:bodyPr>
            <a:lstStyle/>
            <a:p>
              <a:r>
                <a:rPr lang="en-US" altLang="zh-CN" sz="1865" b="1" dirty="0">
                  <a:latin typeface="微软雅黑" panose="020B0503020204020204" pitchFamily="34" charset="-122"/>
                  <a:ea typeface="微软雅黑" panose="020B0503020204020204" pitchFamily="34" charset="-122"/>
                </a:rPr>
                <a:t>Chemical Industries</a:t>
              </a:r>
              <a:endParaRPr lang="zh-CN" altLang="en-US" sz="1865" b="1" dirty="0"/>
            </a:p>
          </p:txBody>
        </p:sp>
        <p:cxnSp>
          <p:nvCxnSpPr>
            <p:cNvPr id="47" name="直接连接符 46"/>
            <p:cNvCxnSpPr/>
            <p:nvPr/>
          </p:nvCxnSpPr>
          <p:spPr>
            <a:xfrm>
              <a:off x="5172163" y="1566471"/>
              <a:ext cx="0" cy="50308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2" name="平行四边形 31"/>
          <p:cNvSpPr/>
          <p:nvPr/>
        </p:nvSpPr>
        <p:spPr>
          <a:xfrm rot="16200000" flipH="1">
            <a:off x="6083983" y="3871019"/>
            <a:ext cx="720081" cy="904391"/>
          </a:xfrm>
          <a:prstGeom prst="parallelogram">
            <a:avLst>
              <a:gd name="adj" fmla="val 3454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TextBox 23"/>
          <p:cNvSpPr txBox="1"/>
          <p:nvPr/>
        </p:nvSpPr>
        <p:spPr>
          <a:xfrm>
            <a:off x="861987" y="548680"/>
            <a:ext cx="3573780" cy="501650"/>
          </a:xfrm>
          <a:prstGeom prst="rect">
            <a:avLst/>
          </a:prstGeom>
          <a:noFill/>
        </p:spPr>
        <p:txBody>
          <a:bodyPr wrap="none" rtlCol="0">
            <a:spAutoFit/>
          </a:bodyPr>
          <a:lstStyle/>
          <a:p>
            <a:r>
              <a:rPr lang="en-US" altLang="zh-CN" sz="2665" dirty="0">
                <a:effectLst>
                  <a:outerShdw blurRad="60007" dist="200025" dir="15000000" sy="30000" kx="-1800000" algn="bl" rotWithShape="0">
                    <a:prstClr val="black">
                      <a:alpha val="32000"/>
                    </a:prstClr>
                  </a:outerShdw>
                </a:effectLst>
                <a:latin typeface="方正粗宋简体" pitchFamily="65" charset="-122"/>
                <a:ea typeface="方正粗宋简体" pitchFamily="65" charset="-122"/>
              </a:rPr>
              <a:t>Cooperative Partners</a:t>
            </a:r>
            <a:endParaRPr lang="zh-CN" altLang="en-US" sz="2665" dirty="0">
              <a:effectLst>
                <a:outerShdw blurRad="60007" dist="200025" dir="15000000" sy="30000" kx="-1800000" algn="bl" rotWithShape="0">
                  <a:prstClr val="black">
                    <a:alpha val="32000"/>
                  </a:prstClr>
                </a:outerShdw>
              </a:effectLst>
              <a:latin typeface="方正粗宋简体" pitchFamily="65" charset="-122"/>
              <a:ea typeface="方正粗宋简体" pitchFamily="65" charset="-122"/>
            </a:endParaRPr>
          </a:p>
        </p:txBody>
      </p:sp>
      <p:sp>
        <p:nvSpPr>
          <p:cNvPr id="33" name="平行四边形 32"/>
          <p:cNvSpPr/>
          <p:nvPr/>
        </p:nvSpPr>
        <p:spPr>
          <a:xfrm rot="16200000" flipH="1">
            <a:off x="8500949" y="3944060"/>
            <a:ext cx="1208079" cy="4417539"/>
          </a:xfrm>
          <a:prstGeom prst="parallelogram">
            <a:avLst>
              <a:gd name="adj" fmla="val 7253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6" name="直接连接符 35"/>
          <p:cNvCxnSpPr/>
          <p:nvPr/>
        </p:nvCxnSpPr>
        <p:spPr>
          <a:xfrm>
            <a:off x="4751851" y="768479"/>
            <a:ext cx="662473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8019739" y="810805"/>
            <a:ext cx="3810592" cy="60959"/>
            <a:chOff x="6034536" y="237527"/>
            <a:chExt cx="2857944" cy="350107"/>
          </a:xfrm>
        </p:grpSpPr>
        <p:grpSp>
          <p:nvGrpSpPr>
            <p:cNvPr id="34" name="组合 33"/>
            <p:cNvGrpSpPr/>
            <p:nvPr/>
          </p:nvGrpSpPr>
          <p:grpSpPr>
            <a:xfrm>
              <a:off x="6034536" y="237528"/>
              <a:ext cx="2857944" cy="341116"/>
              <a:chOff x="6516217" y="807120"/>
              <a:chExt cx="1993848" cy="276816"/>
            </a:xfrm>
          </p:grpSpPr>
          <p:sp>
            <p:nvSpPr>
              <p:cNvPr id="39" name="平行四边形 38"/>
              <p:cNvSpPr/>
              <p:nvPr/>
            </p:nvSpPr>
            <p:spPr>
              <a:xfrm>
                <a:off x="6516217" y="807120"/>
                <a:ext cx="1565176" cy="276816"/>
              </a:xfrm>
              <a:prstGeom prst="parallelogram">
                <a:avLst>
                  <a:gd name="adj" fmla="val 756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平行四边形 39"/>
              <p:cNvSpPr/>
              <p:nvPr/>
            </p:nvSpPr>
            <p:spPr>
              <a:xfrm>
                <a:off x="7812360" y="807120"/>
                <a:ext cx="697705" cy="276816"/>
              </a:xfrm>
              <a:prstGeom prst="parallelogram">
                <a:avLst>
                  <a:gd name="adj" fmla="val 756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35" name="矩形 34"/>
            <p:cNvSpPr/>
            <p:nvPr/>
          </p:nvSpPr>
          <p:spPr>
            <a:xfrm>
              <a:off x="8557146" y="237527"/>
              <a:ext cx="335334" cy="35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41" name="图片 40"/>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1" r="37298" b="3899"/>
          <a:stretch>
            <a:fillRect/>
          </a:stretch>
        </p:blipFill>
        <p:spPr>
          <a:xfrm>
            <a:off x="5903979" y="316703"/>
            <a:ext cx="1632179" cy="252397"/>
          </a:xfrm>
          <a:prstGeom prst="rect">
            <a:avLst/>
          </a:prstGeom>
        </p:spPr>
      </p:pic>
      <p:sp>
        <p:nvSpPr>
          <p:cNvPr id="42" name="矩形 41"/>
          <p:cNvSpPr/>
          <p:nvPr/>
        </p:nvSpPr>
        <p:spPr>
          <a:xfrm>
            <a:off x="7672525" y="116633"/>
            <a:ext cx="3780790" cy="645160"/>
          </a:xfrm>
          <a:prstGeom prst="rect">
            <a:avLst/>
          </a:prstGeom>
        </p:spPr>
        <p:txBody>
          <a:bodyPr wrap="none">
            <a:spAutoFit/>
          </a:bodyPr>
          <a:lstStyle/>
          <a:p>
            <a:pPr algn="just">
              <a:lnSpc>
                <a:spcPct val="150000"/>
              </a:lnSpc>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Introduction to Segment</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srcRect t="12745" b="15686"/>
          <a:stretch>
            <a:fillRect/>
          </a:stretch>
        </p:blipFill>
        <p:spPr>
          <a:xfrm>
            <a:off x="0" y="579603"/>
            <a:ext cx="12192000" cy="6292070"/>
          </a:xfrm>
          <a:prstGeom prst="rect">
            <a:avLst/>
          </a:prstGeom>
        </p:spPr>
      </p:pic>
      <p:grpSp>
        <p:nvGrpSpPr>
          <p:cNvPr id="11" name="组合 10"/>
          <p:cNvGrpSpPr/>
          <p:nvPr/>
        </p:nvGrpSpPr>
        <p:grpSpPr>
          <a:xfrm>
            <a:off x="-4923" y="-5172"/>
            <a:ext cx="12196923" cy="584775"/>
            <a:chOff x="-4923" y="-5172"/>
            <a:chExt cx="12196923" cy="584775"/>
          </a:xfrm>
        </p:grpSpPr>
        <p:sp>
          <p:nvSpPr>
            <p:cNvPr id="12" name="矩形 11"/>
            <p:cNvSpPr/>
            <p:nvPr/>
          </p:nvSpPr>
          <p:spPr>
            <a:xfrm>
              <a:off x="1620789" y="-5172"/>
              <a:ext cx="10571211" cy="584775"/>
            </a:xfrm>
            <a:prstGeom prst="rect">
              <a:avLst/>
            </a:prstGeom>
            <a:solidFill>
              <a:srgbClr val="002060"/>
            </a:solidFill>
            <a:ln>
              <a:noFill/>
            </a:ln>
          </p:spPr>
          <p:txBody>
            <a:bodyPr wrap="square">
              <a:spAutoFit/>
            </a:bodyPr>
            <a:lstStyle/>
            <a:p>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Natural Gas Value Chain</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矩形 12"/>
            <p:cNvSpPr/>
            <p:nvPr/>
          </p:nvSpPr>
          <p:spPr>
            <a:xfrm>
              <a:off x="-4923" y="-5172"/>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5" name="文本框 4"/>
          <p:cNvSpPr txBox="1"/>
          <p:nvPr/>
        </p:nvSpPr>
        <p:spPr>
          <a:xfrm>
            <a:off x="9698416" y="596352"/>
            <a:ext cx="2493584" cy="923330"/>
          </a:xfrm>
          <a:prstGeom prst="rect">
            <a:avLst/>
          </a:prstGeom>
          <a:noFill/>
        </p:spPr>
        <p:txBody>
          <a:bodyPr wrap="square" rtlCol="0">
            <a:spAutoFit/>
          </a:bodyPr>
          <a:lstStyle/>
          <a:p>
            <a:r>
              <a:rPr lang="en-US" altLang="zh-CN" b="1" dirty="0" smtClean="0">
                <a:solidFill>
                  <a:schemeClr val="bg1"/>
                </a:solidFill>
                <a:latin typeface="Segoe UI" panose="020B0502040204020203" pitchFamily="34" charset="0"/>
                <a:cs typeface="Segoe UI" panose="020B0502040204020203" pitchFamily="34" charset="0"/>
              </a:rPr>
              <a:t>Completely COVER</a:t>
            </a:r>
            <a:endParaRPr lang="en-US" altLang="zh-CN" b="1" dirty="0" smtClean="0">
              <a:solidFill>
                <a:schemeClr val="bg1"/>
              </a:solidFill>
              <a:latin typeface="Segoe UI" panose="020B0502040204020203" pitchFamily="34" charset="0"/>
              <a:cs typeface="Segoe UI" panose="020B0502040204020203" pitchFamily="34" charset="0"/>
            </a:endParaRPr>
          </a:p>
          <a:p>
            <a:r>
              <a:rPr lang="en-US" altLang="zh-CN" b="1" dirty="0" smtClean="0">
                <a:solidFill>
                  <a:srgbClr val="92D050"/>
                </a:solidFill>
                <a:latin typeface="Segoe UI" panose="020B0502040204020203" pitchFamily="34" charset="0"/>
                <a:cs typeface="Segoe UI" panose="020B0502040204020203" pitchFamily="34" charset="0"/>
              </a:rPr>
              <a:t>Natural Gas </a:t>
            </a:r>
            <a:r>
              <a:rPr lang="en-US" altLang="zh-CN" b="1" dirty="0" smtClean="0">
                <a:solidFill>
                  <a:schemeClr val="bg1"/>
                </a:solidFill>
                <a:latin typeface="Segoe UI" panose="020B0502040204020203" pitchFamily="34" charset="0"/>
                <a:cs typeface="Segoe UI" panose="020B0502040204020203" pitchFamily="34" charset="0"/>
              </a:rPr>
              <a:t>Industry</a:t>
            </a:r>
            <a:endParaRPr lang="en-US" altLang="zh-CN" b="1" dirty="0" smtClean="0">
              <a:solidFill>
                <a:schemeClr val="bg1"/>
              </a:solidFill>
              <a:latin typeface="Segoe UI" panose="020B0502040204020203" pitchFamily="34" charset="0"/>
              <a:cs typeface="Segoe UI" panose="020B0502040204020203" pitchFamily="34" charset="0"/>
            </a:endParaRPr>
          </a:p>
          <a:p>
            <a:r>
              <a:rPr lang="en-US" altLang="zh-CN" b="1" dirty="0" smtClean="0">
                <a:solidFill>
                  <a:schemeClr val="bg1"/>
                </a:solidFill>
                <a:latin typeface="Segoe UI" panose="020B0502040204020203" pitchFamily="34" charset="0"/>
                <a:cs typeface="Segoe UI" panose="020B0502040204020203" pitchFamily="34" charset="0"/>
              </a:rPr>
              <a:t>VALUE Chain</a:t>
            </a:r>
            <a:endParaRPr lang="zh-CN" altLang="en-US" b="1" dirty="0">
              <a:solidFill>
                <a:schemeClr val="bg1"/>
              </a:solidFill>
              <a:latin typeface="Segoe UI" panose="020B0502040204020203" pitchFamily="34" charset="0"/>
              <a:cs typeface="Segoe UI" panose="020B0502040204020203" pitchFamily="34" charset="0"/>
            </a:endParaRPr>
          </a:p>
        </p:txBody>
      </p:sp>
      <p:sp>
        <p:nvSpPr>
          <p:cNvPr id="15" name="文本框 14"/>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sp>
        <p:nvSpPr>
          <p:cNvPr id="4" name="文本框 3"/>
          <p:cNvSpPr txBox="1"/>
          <p:nvPr/>
        </p:nvSpPr>
        <p:spPr>
          <a:xfrm>
            <a:off x="2573710" y="2634889"/>
            <a:ext cx="1535951" cy="253916"/>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LNG Liquefaction Plant</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14" name="文本框 13"/>
          <p:cNvSpPr txBox="1"/>
          <p:nvPr/>
        </p:nvSpPr>
        <p:spPr>
          <a:xfrm>
            <a:off x="4892909" y="3778737"/>
            <a:ext cx="1542578" cy="253916"/>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cs typeface="Segoe UI" panose="020B0502040204020203" pitchFamily="34" charset="0"/>
              </a:rPr>
              <a:t>LNG Satellite Terminal</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16" name="文本框 15"/>
          <p:cNvSpPr txBox="1"/>
          <p:nvPr/>
        </p:nvSpPr>
        <p:spPr>
          <a:xfrm>
            <a:off x="4328354" y="3246528"/>
            <a:ext cx="1240169" cy="253916"/>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LNG Semi-trailer</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17" name="文本框 16"/>
          <p:cNvSpPr txBox="1"/>
          <p:nvPr/>
        </p:nvSpPr>
        <p:spPr>
          <a:xfrm>
            <a:off x="9956046" y="6431859"/>
            <a:ext cx="1192308" cy="246221"/>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LNG Fuel Tank</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18" name="文本框 17"/>
          <p:cNvSpPr txBox="1"/>
          <p:nvPr/>
        </p:nvSpPr>
        <p:spPr>
          <a:xfrm>
            <a:off x="4693022" y="6117402"/>
            <a:ext cx="1402978" cy="246221"/>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CNG Tube Trailer</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19" name="文本框 18"/>
          <p:cNvSpPr txBox="1"/>
          <p:nvPr/>
        </p:nvSpPr>
        <p:spPr>
          <a:xfrm>
            <a:off x="4077107" y="5697652"/>
            <a:ext cx="1429020" cy="400110"/>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CNG Mother Station (Compression Station)</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21" name="文本框 20"/>
          <p:cNvSpPr txBox="1"/>
          <p:nvPr/>
        </p:nvSpPr>
        <p:spPr>
          <a:xfrm>
            <a:off x="232881" y="692667"/>
            <a:ext cx="1372155" cy="400110"/>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LNG Regasification Station</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22" name="文本框 21"/>
          <p:cNvSpPr txBox="1"/>
          <p:nvPr/>
        </p:nvSpPr>
        <p:spPr>
          <a:xfrm>
            <a:off x="709316" y="3230179"/>
            <a:ext cx="1407195" cy="246221"/>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LNG Export Terminal</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23" name="文本框 22"/>
          <p:cNvSpPr txBox="1"/>
          <p:nvPr/>
        </p:nvSpPr>
        <p:spPr>
          <a:xfrm>
            <a:off x="5971140" y="4617428"/>
            <a:ext cx="1158690" cy="246221"/>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LNG Semi-trailer</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31" name="文本框 30"/>
          <p:cNvSpPr txBox="1"/>
          <p:nvPr/>
        </p:nvSpPr>
        <p:spPr>
          <a:xfrm>
            <a:off x="4006891" y="984228"/>
            <a:ext cx="844078" cy="246221"/>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LNG Ship</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32" name="文本框 31"/>
          <p:cNvSpPr txBox="1"/>
          <p:nvPr/>
        </p:nvSpPr>
        <p:spPr>
          <a:xfrm>
            <a:off x="651063" y="2240780"/>
            <a:ext cx="1630184" cy="400110"/>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LNG Road Transportation by LNG Container</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33" name="文本框 32"/>
          <p:cNvSpPr txBox="1"/>
          <p:nvPr/>
        </p:nvSpPr>
        <p:spPr>
          <a:xfrm>
            <a:off x="340923" y="1589934"/>
            <a:ext cx="1808729" cy="400110"/>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LNG </a:t>
            </a: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Railway </a:t>
            </a: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Transportation by LNG Container</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34" name="文本框 33"/>
          <p:cNvSpPr txBox="1"/>
          <p:nvPr/>
        </p:nvSpPr>
        <p:spPr>
          <a:xfrm>
            <a:off x="2735973" y="4270374"/>
            <a:ext cx="1755346" cy="400110"/>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LNG Marine </a:t>
            </a: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Transportation by LNG Container</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36" name="文本框 35"/>
          <p:cNvSpPr txBox="1"/>
          <p:nvPr/>
        </p:nvSpPr>
        <p:spPr>
          <a:xfrm>
            <a:off x="6928066" y="5897707"/>
            <a:ext cx="559648" cy="246221"/>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PRMS</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37" name="文本框 36"/>
          <p:cNvSpPr txBox="1"/>
          <p:nvPr/>
        </p:nvSpPr>
        <p:spPr>
          <a:xfrm>
            <a:off x="4598894" y="6431859"/>
            <a:ext cx="1465730" cy="246221"/>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CNG </a:t>
            </a: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Daughter Station</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38" name="文本框 37"/>
          <p:cNvSpPr txBox="1"/>
          <p:nvPr/>
        </p:nvSpPr>
        <p:spPr>
          <a:xfrm>
            <a:off x="3241578" y="5174386"/>
            <a:ext cx="1806195" cy="246221"/>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LNG Regasification Station</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39" name="文本框 38"/>
          <p:cNvSpPr txBox="1"/>
          <p:nvPr/>
        </p:nvSpPr>
        <p:spPr>
          <a:xfrm>
            <a:off x="4144675" y="4617428"/>
            <a:ext cx="1610666" cy="253916"/>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cs typeface="Segoe UI" panose="020B0502040204020203" pitchFamily="34" charset="0"/>
              </a:rPr>
              <a:t>LNG </a:t>
            </a:r>
            <a:r>
              <a:rPr lang="en-US" altLang="zh-CN" sz="1000" dirty="0" smtClean="0">
                <a:solidFill>
                  <a:schemeClr val="bg1"/>
                </a:solidFill>
                <a:latin typeface="Segoe UI" panose="020B0502040204020203" pitchFamily="34" charset="0"/>
                <a:cs typeface="Segoe UI" panose="020B0502040204020203" pitchFamily="34" charset="0"/>
              </a:rPr>
              <a:t>Receiving </a:t>
            </a:r>
            <a:r>
              <a:rPr lang="en-US" altLang="zh-CN" sz="1000" dirty="0">
                <a:solidFill>
                  <a:schemeClr val="bg1"/>
                </a:solidFill>
                <a:latin typeface="Segoe UI" panose="020B0502040204020203" pitchFamily="34" charset="0"/>
                <a:cs typeface="Segoe UI" panose="020B0502040204020203" pitchFamily="34" charset="0"/>
              </a:rPr>
              <a:t>Terminal</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40" name="文本框 39"/>
          <p:cNvSpPr txBox="1"/>
          <p:nvPr/>
        </p:nvSpPr>
        <p:spPr>
          <a:xfrm>
            <a:off x="5790028" y="2987789"/>
            <a:ext cx="1174305" cy="253916"/>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LPG Semi-trailer</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41" name="文本框 40"/>
          <p:cNvSpPr txBox="1"/>
          <p:nvPr/>
        </p:nvSpPr>
        <p:spPr>
          <a:xfrm>
            <a:off x="6928066" y="3363239"/>
            <a:ext cx="1174305" cy="415498"/>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LPG Storage and Distribution</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42" name="文本框 41"/>
          <p:cNvSpPr txBox="1"/>
          <p:nvPr/>
        </p:nvSpPr>
        <p:spPr>
          <a:xfrm>
            <a:off x="3996423" y="2220600"/>
            <a:ext cx="1278962" cy="246221"/>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GAS Pre-treatment</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43" name="文本框 42"/>
          <p:cNvSpPr txBox="1"/>
          <p:nvPr/>
        </p:nvSpPr>
        <p:spPr>
          <a:xfrm>
            <a:off x="7738286" y="6020817"/>
            <a:ext cx="1738695" cy="246221"/>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L-CNG Refueling  Station</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44" name="文本框 43"/>
          <p:cNvSpPr txBox="1"/>
          <p:nvPr/>
        </p:nvSpPr>
        <p:spPr>
          <a:xfrm>
            <a:off x="9086699" y="5421353"/>
            <a:ext cx="1563372" cy="246221"/>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LPG Refueling  Station</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45" name="文本框 44"/>
          <p:cNvSpPr txBox="1"/>
          <p:nvPr/>
        </p:nvSpPr>
        <p:spPr>
          <a:xfrm>
            <a:off x="7576799" y="4120007"/>
            <a:ext cx="1174305" cy="253916"/>
          </a:xfrm>
          <a:prstGeom prst="rect">
            <a:avLst/>
          </a:prstGeom>
          <a:solidFill>
            <a:srgbClr val="002060">
              <a:alpha val="80000"/>
            </a:srgbClr>
          </a:solidFill>
        </p:spPr>
        <p:txBody>
          <a:bodyPr wrap="square" rtlCol="0">
            <a:spAutoFit/>
          </a:bodyPr>
          <a:lstStyle/>
          <a:p>
            <a:pPr algn="ctr"/>
            <a:r>
              <a:rPr lang="en-US" altLang="zh-CN" sz="10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LPG Semi-trailer</a:t>
            </a:r>
            <a:endParaRPr lang="zh-CN" altLang="en-US" sz="1000" dirty="0">
              <a:solidFill>
                <a:schemeClr val="bg1"/>
              </a:solidFill>
              <a:latin typeface="Segoe UI" panose="020B0502040204020203" pitchFamily="34" charset="0"/>
              <a:cs typeface="Segoe UI" panose="020B0502040204020203" pitchFamily="34" charset="0"/>
            </a:endParaRPr>
          </a:p>
        </p:txBody>
      </p:sp>
      <p:sp>
        <p:nvSpPr>
          <p:cNvPr id="46" name="文本框 45"/>
          <p:cNvSpPr txBox="1"/>
          <p:nvPr/>
        </p:nvSpPr>
        <p:spPr>
          <a:xfrm>
            <a:off x="6822233" y="5068800"/>
            <a:ext cx="1415115" cy="553998"/>
          </a:xfrm>
          <a:prstGeom prst="rect">
            <a:avLst/>
          </a:prstGeom>
          <a:solidFill>
            <a:srgbClr val="002060">
              <a:alpha val="80000"/>
            </a:srgbClr>
          </a:solidFill>
        </p:spPr>
        <p:txBody>
          <a:bodyPr wrap="square" rtlCol="0">
            <a:spAutoFit/>
          </a:bodyPr>
          <a:lstStyle/>
          <a:p>
            <a:pPr algn="ct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LNG Regasification Station with Multiple LNG Storage Tanks</a:t>
            </a:r>
            <a:endParaRPr lang="zh-CN" altLang="en-US" sz="1000" dirty="0">
              <a:solidFill>
                <a:schemeClr val="bg1"/>
              </a:solidFill>
              <a:latin typeface="Segoe UI" panose="020B0502040204020203" pitchFamily="34" charset="0"/>
              <a:cs typeface="Segoe UI" panose="020B0502040204020203"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92" y="6242818"/>
            <a:ext cx="1600331" cy="521086"/>
          </a:xfrm>
          <a:prstGeom prst="rect">
            <a:avLst/>
          </a:prstGeom>
        </p:spPr>
      </p:pic>
      <p:sp>
        <p:nvSpPr>
          <p:cNvPr id="35" name="文本框 34"/>
          <p:cNvSpPr txBox="1"/>
          <p:nvPr/>
        </p:nvSpPr>
        <p:spPr>
          <a:xfrm>
            <a:off x="50720" y="4758676"/>
            <a:ext cx="2098931" cy="1446550"/>
          </a:xfrm>
          <a:prstGeom prst="rect">
            <a:avLst/>
          </a:prstGeom>
          <a:noFill/>
        </p:spPr>
        <p:txBody>
          <a:bodyPr wrap="square" rtlCol="0">
            <a:spAutoFit/>
          </a:bodyPr>
          <a:lstStyle/>
          <a:p>
            <a:r>
              <a:rPr lang="en-US" altLang="zh-CN" sz="800" b="1" u="sng"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GAS STORAGE &amp; TRANSPORTATION</a:t>
            </a:r>
            <a:endParaRPr lang="en-US" altLang="zh-CN" sz="800" b="1" u="sng"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CNG </a:t>
            </a:r>
            <a:r>
              <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rPr>
              <a:t>Tube Trailer</a:t>
            </a:r>
            <a:endPar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CNG </a:t>
            </a:r>
            <a:r>
              <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rPr>
              <a:t>Storage </a:t>
            </a:r>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Skid</a:t>
            </a:r>
            <a:endPar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LNG Semi-trailer/Tanker</a:t>
            </a:r>
            <a:endPar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LNG </a:t>
            </a:r>
            <a:r>
              <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rPr>
              <a:t>Storage Tank</a:t>
            </a:r>
            <a:endPar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CNG/LNG </a:t>
            </a:r>
            <a:r>
              <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rPr>
              <a:t>Plant</a:t>
            </a:r>
            <a:endPar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CNG/LNG </a:t>
            </a:r>
            <a:r>
              <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rPr>
              <a:t>Fueling Station</a:t>
            </a:r>
            <a:endPar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CNG/LNG </a:t>
            </a:r>
            <a:r>
              <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rPr>
              <a:t>Truck</a:t>
            </a:r>
            <a:endPar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LPG </a:t>
            </a:r>
            <a:r>
              <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rPr>
              <a:t>Semi-trailer/Tanker</a:t>
            </a:r>
            <a:endPar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LPG </a:t>
            </a:r>
            <a:r>
              <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rPr>
              <a:t>Storage Tank</a:t>
            </a:r>
            <a:endPar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ltLang="zh-CN" sz="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Industrial </a:t>
            </a:r>
            <a:r>
              <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rPr>
              <a:t>Gas Equipment</a:t>
            </a:r>
            <a:endParaRPr lang="en-US" altLang="zh-CN" sz="8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1000"/>
                                        <p:tgtEl>
                                          <p:spTgt spid="31"/>
                                        </p:tgtEl>
                                      </p:cBhvr>
                                    </p:animEffect>
                                    <p:anim calcmode="lin" valueType="num">
                                      <p:cBhvr>
                                        <p:cTn id="70" dur="1000" fill="hold"/>
                                        <p:tgtEl>
                                          <p:spTgt spid="31"/>
                                        </p:tgtEl>
                                        <p:attrNameLst>
                                          <p:attrName>ppt_x</p:attrName>
                                        </p:attrNameLst>
                                      </p:cBhvr>
                                      <p:tavLst>
                                        <p:tav tm="0">
                                          <p:val>
                                            <p:strVal val="#ppt_x"/>
                                          </p:val>
                                        </p:tav>
                                        <p:tav tm="100000">
                                          <p:val>
                                            <p:strVal val="#ppt_x"/>
                                          </p:val>
                                        </p:tav>
                                      </p:tavLst>
                                    </p:anim>
                                    <p:anim calcmode="lin" valueType="num">
                                      <p:cBhvr>
                                        <p:cTn id="71" dur="1000" fill="hold"/>
                                        <p:tgtEl>
                                          <p:spTgt spid="3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1000"/>
                                        <p:tgtEl>
                                          <p:spTgt spid="32"/>
                                        </p:tgtEl>
                                      </p:cBhvr>
                                    </p:animEffect>
                                    <p:anim calcmode="lin" valueType="num">
                                      <p:cBhvr>
                                        <p:cTn id="75" dur="1000" fill="hold"/>
                                        <p:tgtEl>
                                          <p:spTgt spid="32"/>
                                        </p:tgtEl>
                                        <p:attrNameLst>
                                          <p:attrName>ppt_x</p:attrName>
                                        </p:attrNameLst>
                                      </p:cBhvr>
                                      <p:tavLst>
                                        <p:tav tm="0">
                                          <p:val>
                                            <p:strVal val="#ppt_x"/>
                                          </p:val>
                                        </p:tav>
                                        <p:tav tm="100000">
                                          <p:val>
                                            <p:strVal val="#ppt_x"/>
                                          </p:val>
                                        </p:tav>
                                      </p:tavLst>
                                    </p:anim>
                                    <p:anim calcmode="lin" valueType="num">
                                      <p:cBhvr>
                                        <p:cTn id="76" dur="1000" fill="hold"/>
                                        <p:tgtEl>
                                          <p:spTgt spid="32"/>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1000"/>
                                        <p:tgtEl>
                                          <p:spTgt spid="33"/>
                                        </p:tgtEl>
                                      </p:cBhvr>
                                    </p:animEffect>
                                    <p:anim calcmode="lin" valueType="num">
                                      <p:cBhvr>
                                        <p:cTn id="80" dur="1000" fill="hold"/>
                                        <p:tgtEl>
                                          <p:spTgt spid="33"/>
                                        </p:tgtEl>
                                        <p:attrNameLst>
                                          <p:attrName>ppt_x</p:attrName>
                                        </p:attrNameLst>
                                      </p:cBhvr>
                                      <p:tavLst>
                                        <p:tav tm="0">
                                          <p:val>
                                            <p:strVal val="#ppt_x"/>
                                          </p:val>
                                        </p:tav>
                                        <p:tav tm="100000">
                                          <p:val>
                                            <p:strVal val="#ppt_x"/>
                                          </p:val>
                                        </p:tav>
                                      </p:tavLst>
                                    </p:anim>
                                    <p:anim calcmode="lin" valueType="num">
                                      <p:cBhvr>
                                        <p:cTn id="81" dur="1000" fill="hold"/>
                                        <p:tgtEl>
                                          <p:spTgt spid="3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1000"/>
                                        <p:tgtEl>
                                          <p:spTgt spid="34"/>
                                        </p:tgtEl>
                                      </p:cBhvr>
                                    </p:animEffect>
                                    <p:anim calcmode="lin" valueType="num">
                                      <p:cBhvr>
                                        <p:cTn id="85" dur="1000" fill="hold"/>
                                        <p:tgtEl>
                                          <p:spTgt spid="34"/>
                                        </p:tgtEl>
                                        <p:attrNameLst>
                                          <p:attrName>ppt_x</p:attrName>
                                        </p:attrNameLst>
                                      </p:cBhvr>
                                      <p:tavLst>
                                        <p:tav tm="0">
                                          <p:val>
                                            <p:strVal val="#ppt_x"/>
                                          </p:val>
                                        </p:tav>
                                        <p:tav tm="100000">
                                          <p:val>
                                            <p:strVal val="#ppt_x"/>
                                          </p:val>
                                        </p:tav>
                                      </p:tavLst>
                                    </p:anim>
                                    <p:anim calcmode="lin" valueType="num">
                                      <p:cBhvr>
                                        <p:cTn id="86" dur="1000" fill="hold"/>
                                        <p:tgtEl>
                                          <p:spTgt spid="3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1000"/>
                                        <p:tgtEl>
                                          <p:spTgt spid="36"/>
                                        </p:tgtEl>
                                      </p:cBhvr>
                                    </p:animEffect>
                                    <p:anim calcmode="lin" valueType="num">
                                      <p:cBhvr>
                                        <p:cTn id="90" dur="1000" fill="hold"/>
                                        <p:tgtEl>
                                          <p:spTgt spid="36"/>
                                        </p:tgtEl>
                                        <p:attrNameLst>
                                          <p:attrName>ppt_x</p:attrName>
                                        </p:attrNameLst>
                                      </p:cBhvr>
                                      <p:tavLst>
                                        <p:tav tm="0">
                                          <p:val>
                                            <p:strVal val="#ppt_x"/>
                                          </p:val>
                                        </p:tav>
                                        <p:tav tm="100000">
                                          <p:val>
                                            <p:strVal val="#ppt_x"/>
                                          </p:val>
                                        </p:tav>
                                      </p:tavLst>
                                    </p:anim>
                                    <p:anim calcmode="lin" valueType="num">
                                      <p:cBhvr>
                                        <p:cTn id="91" dur="1000" fill="hold"/>
                                        <p:tgtEl>
                                          <p:spTgt spid="36"/>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1000"/>
                                        <p:tgtEl>
                                          <p:spTgt spid="38"/>
                                        </p:tgtEl>
                                      </p:cBhvr>
                                    </p:animEffect>
                                    <p:anim calcmode="lin" valueType="num">
                                      <p:cBhvr>
                                        <p:cTn id="100" dur="1000" fill="hold"/>
                                        <p:tgtEl>
                                          <p:spTgt spid="38"/>
                                        </p:tgtEl>
                                        <p:attrNameLst>
                                          <p:attrName>ppt_x</p:attrName>
                                        </p:attrNameLst>
                                      </p:cBhvr>
                                      <p:tavLst>
                                        <p:tav tm="0">
                                          <p:val>
                                            <p:strVal val="#ppt_x"/>
                                          </p:val>
                                        </p:tav>
                                        <p:tav tm="100000">
                                          <p:val>
                                            <p:strVal val="#ppt_x"/>
                                          </p:val>
                                        </p:tav>
                                      </p:tavLst>
                                    </p:anim>
                                    <p:anim calcmode="lin" valueType="num">
                                      <p:cBhvr>
                                        <p:cTn id="101" dur="1000" fill="hold"/>
                                        <p:tgtEl>
                                          <p:spTgt spid="38"/>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1000"/>
                                        <p:tgtEl>
                                          <p:spTgt spid="39"/>
                                        </p:tgtEl>
                                      </p:cBhvr>
                                    </p:animEffect>
                                    <p:anim calcmode="lin" valueType="num">
                                      <p:cBhvr>
                                        <p:cTn id="105" dur="1000" fill="hold"/>
                                        <p:tgtEl>
                                          <p:spTgt spid="39"/>
                                        </p:tgtEl>
                                        <p:attrNameLst>
                                          <p:attrName>ppt_x</p:attrName>
                                        </p:attrNameLst>
                                      </p:cBhvr>
                                      <p:tavLst>
                                        <p:tav tm="0">
                                          <p:val>
                                            <p:strVal val="#ppt_x"/>
                                          </p:val>
                                        </p:tav>
                                        <p:tav tm="100000">
                                          <p:val>
                                            <p:strVal val="#ppt_x"/>
                                          </p:val>
                                        </p:tav>
                                      </p:tavLst>
                                    </p:anim>
                                    <p:anim calcmode="lin" valueType="num">
                                      <p:cBhvr>
                                        <p:cTn id="106" dur="1000" fill="hold"/>
                                        <p:tgtEl>
                                          <p:spTgt spid="3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1000"/>
                                        <p:tgtEl>
                                          <p:spTgt spid="40"/>
                                        </p:tgtEl>
                                      </p:cBhvr>
                                    </p:animEffect>
                                    <p:anim calcmode="lin" valueType="num">
                                      <p:cBhvr>
                                        <p:cTn id="110" dur="1000" fill="hold"/>
                                        <p:tgtEl>
                                          <p:spTgt spid="40"/>
                                        </p:tgtEl>
                                        <p:attrNameLst>
                                          <p:attrName>ppt_x</p:attrName>
                                        </p:attrNameLst>
                                      </p:cBhvr>
                                      <p:tavLst>
                                        <p:tav tm="0">
                                          <p:val>
                                            <p:strVal val="#ppt_x"/>
                                          </p:val>
                                        </p:tav>
                                        <p:tav tm="100000">
                                          <p:val>
                                            <p:strVal val="#ppt_x"/>
                                          </p:val>
                                        </p:tav>
                                      </p:tavLst>
                                    </p:anim>
                                    <p:anim calcmode="lin" valueType="num">
                                      <p:cBhvr>
                                        <p:cTn id="111" dur="1000" fill="hold"/>
                                        <p:tgtEl>
                                          <p:spTgt spid="40"/>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fade">
                                      <p:cBhvr>
                                        <p:cTn id="114" dur="1000"/>
                                        <p:tgtEl>
                                          <p:spTgt spid="41"/>
                                        </p:tgtEl>
                                      </p:cBhvr>
                                    </p:animEffect>
                                    <p:anim calcmode="lin" valueType="num">
                                      <p:cBhvr>
                                        <p:cTn id="115" dur="1000" fill="hold"/>
                                        <p:tgtEl>
                                          <p:spTgt spid="41"/>
                                        </p:tgtEl>
                                        <p:attrNameLst>
                                          <p:attrName>ppt_x</p:attrName>
                                        </p:attrNameLst>
                                      </p:cBhvr>
                                      <p:tavLst>
                                        <p:tav tm="0">
                                          <p:val>
                                            <p:strVal val="#ppt_x"/>
                                          </p:val>
                                        </p:tav>
                                        <p:tav tm="100000">
                                          <p:val>
                                            <p:strVal val="#ppt_x"/>
                                          </p:val>
                                        </p:tav>
                                      </p:tavLst>
                                    </p:anim>
                                    <p:anim calcmode="lin" valueType="num">
                                      <p:cBhvr>
                                        <p:cTn id="116" dur="1000" fill="hold"/>
                                        <p:tgtEl>
                                          <p:spTgt spid="41"/>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1000"/>
                                        <p:tgtEl>
                                          <p:spTgt spid="43"/>
                                        </p:tgtEl>
                                      </p:cBhvr>
                                    </p:animEffect>
                                    <p:anim calcmode="lin" valueType="num">
                                      <p:cBhvr>
                                        <p:cTn id="120" dur="1000" fill="hold"/>
                                        <p:tgtEl>
                                          <p:spTgt spid="43"/>
                                        </p:tgtEl>
                                        <p:attrNameLst>
                                          <p:attrName>ppt_x</p:attrName>
                                        </p:attrNameLst>
                                      </p:cBhvr>
                                      <p:tavLst>
                                        <p:tav tm="0">
                                          <p:val>
                                            <p:strVal val="#ppt_x"/>
                                          </p:val>
                                        </p:tav>
                                        <p:tav tm="100000">
                                          <p:val>
                                            <p:strVal val="#ppt_x"/>
                                          </p:val>
                                        </p:tav>
                                      </p:tavLst>
                                    </p:anim>
                                    <p:anim calcmode="lin" valueType="num">
                                      <p:cBhvr>
                                        <p:cTn id="121" dur="1000" fill="hold"/>
                                        <p:tgtEl>
                                          <p:spTgt spid="43"/>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fade">
                                      <p:cBhvr>
                                        <p:cTn id="124" dur="1000"/>
                                        <p:tgtEl>
                                          <p:spTgt spid="44"/>
                                        </p:tgtEl>
                                      </p:cBhvr>
                                    </p:animEffect>
                                    <p:anim calcmode="lin" valueType="num">
                                      <p:cBhvr>
                                        <p:cTn id="125" dur="1000" fill="hold"/>
                                        <p:tgtEl>
                                          <p:spTgt spid="44"/>
                                        </p:tgtEl>
                                        <p:attrNameLst>
                                          <p:attrName>ppt_x</p:attrName>
                                        </p:attrNameLst>
                                      </p:cBhvr>
                                      <p:tavLst>
                                        <p:tav tm="0">
                                          <p:val>
                                            <p:strVal val="#ppt_x"/>
                                          </p:val>
                                        </p:tav>
                                        <p:tav tm="100000">
                                          <p:val>
                                            <p:strVal val="#ppt_x"/>
                                          </p:val>
                                        </p:tav>
                                      </p:tavLst>
                                    </p:anim>
                                    <p:anim calcmode="lin" valueType="num">
                                      <p:cBhvr>
                                        <p:cTn id="126" dur="1000" fill="hold"/>
                                        <p:tgtEl>
                                          <p:spTgt spid="44"/>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1000"/>
                                        <p:tgtEl>
                                          <p:spTgt spid="46"/>
                                        </p:tgtEl>
                                      </p:cBhvr>
                                    </p:animEffect>
                                    <p:anim calcmode="lin" valueType="num">
                                      <p:cBhvr>
                                        <p:cTn id="135" dur="1000" fill="hold"/>
                                        <p:tgtEl>
                                          <p:spTgt spid="46"/>
                                        </p:tgtEl>
                                        <p:attrNameLst>
                                          <p:attrName>ppt_x</p:attrName>
                                        </p:attrNameLst>
                                      </p:cBhvr>
                                      <p:tavLst>
                                        <p:tav tm="0">
                                          <p:val>
                                            <p:strVal val="#ppt_x"/>
                                          </p:val>
                                        </p:tav>
                                        <p:tav tm="100000">
                                          <p:val>
                                            <p:strVal val="#ppt_x"/>
                                          </p:val>
                                        </p:tav>
                                      </p:tavLst>
                                    </p:anim>
                                    <p:anim calcmode="lin" valueType="num">
                                      <p:cBhvr>
                                        <p:cTn id="13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4" grpId="0" animBg="1"/>
      <p:bldP spid="16" grpId="0" animBg="1"/>
      <p:bldP spid="17" grpId="0" animBg="1"/>
      <p:bldP spid="18" grpId="0" animBg="1"/>
      <p:bldP spid="19" grpId="0" animBg="1"/>
      <p:bldP spid="21" grpId="0" animBg="1"/>
      <p:bldP spid="22" grpId="0" animBg="1"/>
      <p:bldP spid="23"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srcRect r="119" b="16340"/>
          <a:stretch>
            <a:fillRect/>
          </a:stretch>
        </p:blipFill>
        <p:spPr>
          <a:xfrm>
            <a:off x="1" y="1"/>
            <a:ext cx="12191998" cy="6857999"/>
          </a:xfrm>
          <a:prstGeom prst="rect">
            <a:avLst/>
          </a:prstGeom>
        </p:spPr>
      </p:pic>
      <p:grpSp>
        <p:nvGrpSpPr>
          <p:cNvPr id="17" name="组合 16"/>
          <p:cNvGrpSpPr/>
          <p:nvPr/>
        </p:nvGrpSpPr>
        <p:grpSpPr>
          <a:xfrm>
            <a:off x="-4923" y="-5172"/>
            <a:ext cx="12196923" cy="584775"/>
            <a:chOff x="-4923" y="-5172"/>
            <a:chExt cx="12191999" cy="584775"/>
          </a:xfrm>
        </p:grpSpPr>
        <p:sp>
          <p:nvSpPr>
            <p:cNvPr id="18" name="矩形 17"/>
            <p:cNvSpPr/>
            <p:nvPr/>
          </p:nvSpPr>
          <p:spPr>
            <a:xfrm>
              <a:off x="1620789" y="-5172"/>
              <a:ext cx="10566287"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WHO WE </a:t>
              </a:r>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ARE</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矩形 18"/>
            <p:cNvSpPr/>
            <p:nvPr/>
          </p:nvSpPr>
          <p:spPr>
            <a:xfrm>
              <a:off x="-4923" y="-5172"/>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20" name="文本框 19"/>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grpSp>
        <p:nvGrpSpPr>
          <p:cNvPr id="7" name="组合 6"/>
          <p:cNvGrpSpPr/>
          <p:nvPr/>
        </p:nvGrpSpPr>
        <p:grpSpPr>
          <a:xfrm>
            <a:off x="5483236" y="1077178"/>
            <a:ext cx="6592649" cy="1723549"/>
            <a:chOff x="4801065" y="1077178"/>
            <a:chExt cx="6592649" cy="1723549"/>
          </a:xfrm>
        </p:grpSpPr>
        <p:sp>
          <p:nvSpPr>
            <p:cNvPr id="3" name="文本框 2"/>
            <p:cNvSpPr txBox="1"/>
            <p:nvPr/>
          </p:nvSpPr>
          <p:spPr>
            <a:xfrm>
              <a:off x="4801065" y="1077178"/>
              <a:ext cx="6592649" cy="1723549"/>
            </a:xfrm>
            <a:prstGeom prst="rect">
              <a:avLst/>
            </a:prstGeom>
            <a:noFill/>
            <a:ln>
              <a:noFill/>
            </a:ln>
          </p:spPr>
          <p:txBody>
            <a:bodyPr wrap="square" rtlCol="0">
              <a:spAutoFit/>
            </a:bodyPr>
            <a:lstStyle/>
            <a:p>
              <a:pPr algn="just"/>
              <a:r>
                <a:rPr lang="en-US" altLang="zh-CN" sz="1600" b="1" dirty="0" smtClean="0">
                  <a:latin typeface="Segoe UI" panose="020B0502040204020203" pitchFamily="34" charset="0"/>
                  <a:ea typeface="Segoe UI" panose="020B0502040204020203" pitchFamily="34" charset="0"/>
                  <a:cs typeface="Segoe UI" panose="020B0502040204020203" pitchFamily="34" charset="0"/>
                </a:rPr>
                <a:t>                                  We, Shijiazhuang Enric </a:t>
              </a:r>
              <a:r>
                <a:rPr lang="en-US" altLang="zh-CN" sz="1600" b="1" dirty="0">
                  <a:latin typeface="Segoe UI" panose="020B0502040204020203" pitchFamily="34" charset="0"/>
                  <a:ea typeface="Segoe UI" panose="020B0502040204020203" pitchFamily="34" charset="0"/>
                  <a:cs typeface="Segoe UI" panose="020B0502040204020203" pitchFamily="34" charset="0"/>
                </a:rPr>
                <a:t>Gas Equipment Co., </a:t>
              </a:r>
              <a:r>
                <a:rPr lang="en-US" altLang="zh-CN" sz="1600" b="1" dirty="0" smtClean="0">
                  <a:latin typeface="Segoe UI" panose="020B0502040204020203" pitchFamily="34" charset="0"/>
                  <a:ea typeface="Segoe UI" panose="020B0502040204020203" pitchFamily="34" charset="0"/>
                  <a:cs typeface="Segoe UI" panose="020B0502040204020203" pitchFamily="34" charset="0"/>
                </a:rPr>
                <a:t>Ltd.</a:t>
              </a:r>
              <a:endParaRPr lang="en-US" altLang="zh-CN" sz="1600" b="1" dirty="0" smtClean="0">
                <a:latin typeface="Segoe UI" panose="020B0502040204020203" pitchFamily="34" charset="0"/>
                <a:ea typeface="Segoe UI" panose="020B0502040204020203" pitchFamily="34" charset="0"/>
                <a:cs typeface="Segoe UI" panose="020B0502040204020203" pitchFamily="34" charset="0"/>
              </a:endParaRPr>
            </a:p>
            <a:p>
              <a:pPr algn="just"/>
              <a:r>
                <a:rPr lang="en-US" altLang="zh-CN" sz="1500" dirty="0" smtClean="0">
                  <a:latin typeface="Segoe UI" panose="020B0502040204020203" pitchFamily="34" charset="0"/>
                  <a:ea typeface="Segoe UI" panose="020B0502040204020203" pitchFamily="34" charset="0"/>
                  <a:cs typeface="Segoe UI" panose="020B0502040204020203" pitchFamily="34" charset="0"/>
                </a:rPr>
                <a:t>                                     is the key enterprise of CIMC Enric Holding Ltd.</a:t>
              </a:r>
              <a:endParaRPr lang="en-US" altLang="zh-CN" sz="1500" dirty="0" smtClean="0">
                <a:latin typeface="Segoe UI" panose="020B0502040204020203" pitchFamily="34" charset="0"/>
                <a:ea typeface="Segoe UI" panose="020B0502040204020203" pitchFamily="34" charset="0"/>
                <a:cs typeface="Segoe UI" panose="020B0502040204020203" pitchFamily="34" charset="0"/>
              </a:endParaRPr>
            </a:p>
            <a:p>
              <a:pPr algn="just"/>
              <a:r>
                <a:rPr lang="en-US" altLang="zh-CN" sz="1500" dirty="0" smtClean="0">
                  <a:latin typeface="Segoe UI" panose="020B0502040204020203" pitchFamily="34" charset="0"/>
                  <a:ea typeface="Segoe UI" panose="020B0502040204020203" pitchFamily="34" charset="0"/>
                  <a:cs typeface="Segoe UI" panose="020B0502040204020203" pitchFamily="34" charset="0"/>
                </a:rPr>
                <a:t>                                     With </a:t>
              </a:r>
              <a:r>
                <a:rPr lang="en-US" altLang="zh-CN" sz="1500" dirty="0">
                  <a:latin typeface="Segoe UI" panose="020B0502040204020203" pitchFamily="34" charset="0"/>
                  <a:ea typeface="Segoe UI" panose="020B0502040204020203" pitchFamily="34" charset="0"/>
                  <a:cs typeface="Segoe UI" panose="020B0502040204020203" pitchFamily="34" charset="0"/>
                </a:rPr>
                <a:t>40 </a:t>
              </a:r>
              <a:r>
                <a:rPr lang="en-US" altLang="zh-CN" sz="1500" dirty="0" smtClean="0">
                  <a:latin typeface="Segoe UI" panose="020B0502040204020203" pitchFamily="34" charset="0"/>
                  <a:ea typeface="Segoe UI" panose="020B0502040204020203" pitchFamily="34" charset="0"/>
                  <a:cs typeface="Segoe UI" panose="020B0502040204020203" pitchFamily="34" charset="0"/>
                </a:rPr>
                <a:t>years’ professional experience of </a:t>
              </a:r>
              <a:r>
                <a:rPr lang="en-US" altLang="zh-CN" sz="1500" dirty="0">
                  <a:latin typeface="Segoe UI" panose="020B0502040204020203" pitchFamily="34" charset="0"/>
                  <a:ea typeface="Segoe UI" panose="020B0502040204020203" pitchFamily="34" charset="0"/>
                  <a:cs typeface="Segoe UI" panose="020B0502040204020203" pitchFamily="34" charset="0"/>
                </a:rPr>
                <a:t>pressure </a:t>
              </a:r>
              <a:r>
                <a:rPr lang="en-US" altLang="zh-CN" sz="1500" dirty="0" smtClean="0">
                  <a:latin typeface="Segoe UI" panose="020B0502040204020203" pitchFamily="34" charset="0"/>
                  <a:ea typeface="Segoe UI" panose="020B0502040204020203" pitchFamily="34" charset="0"/>
                  <a:cs typeface="Segoe UI" panose="020B0502040204020203" pitchFamily="34" charset="0"/>
                </a:rPr>
                <a:t>vessels, we are specialized in designing, manufacturing and providing </a:t>
              </a:r>
              <a:r>
                <a:rPr lang="en-US" altLang="zh-CN" sz="1500" dirty="0">
                  <a:latin typeface="Segoe UI" panose="020B0502040204020203" pitchFamily="34" charset="0"/>
                  <a:ea typeface="Segoe UI" panose="020B0502040204020203" pitchFamily="34" charset="0"/>
                  <a:cs typeface="Segoe UI" panose="020B0502040204020203" pitchFamily="34" charset="0"/>
                </a:rPr>
                <a:t>a complete </a:t>
              </a:r>
              <a:r>
                <a:rPr lang="en-US" altLang="zh-CN" sz="1500" dirty="0" smtClean="0">
                  <a:latin typeface="Segoe UI" panose="020B0502040204020203" pitchFamily="34" charset="0"/>
                  <a:ea typeface="Segoe UI" panose="020B0502040204020203" pitchFamily="34" charset="0"/>
                  <a:cs typeface="Segoe UI" panose="020B0502040204020203" pitchFamily="34" charset="0"/>
                </a:rPr>
                <a:t>solution of the non-pipeline natural gas </a:t>
              </a:r>
              <a:r>
                <a:rPr lang="en-US" altLang="zh-CN" sz="1500" dirty="0">
                  <a:latin typeface="Segoe UI" panose="020B0502040204020203" pitchFamily="34" charset="0"/>
                  <a:ea typeface="Segoe UI" panose="020B0502040204020203" pitchFamily="34" charset="0"/>
                  <a:cs typeface="Segoe UI" panose="020B0502040204020203" pitchFamily="34" charset="0"/>
                </a:rPr>
                <a:t>storage and transportation equipment</a:t>
              </a:r>
              <a:r>
                <a:rPr lang="en-US" altLang="zh-CN" sz="1500" dirty="0" smtClean="0">
                  <a:latin typeface="Segoe UI" panose="020B0502040204020203" pitchFamily="34" charset="0"/>
                  <a:ea typeface="Segoe UI" panose="020B0502040204020203" pitchFamily="34" charset="0"/>
                  <a:cs typeface="Segoe UI" panose="020B0502040204020203" pitchFamily="34" charset="0"/>
                </a:rPr>
                <a:t>. Until now, our equipment are serving for over 1000 clients worldwide, enjoying high reputation.</a:t>
              </a:r>
              <a:endParaRPr lang="en-US" altLang="zh-CN" sz="1500" dirty="0" smtClean="0">
                <a:latin typeface="Segoe UI" panose="020B0502040204020203" pitchFamily="34" charset="0"/>
                <a:ea typeface="Segoe UI" panose="020B0502040204020203" pitchFamily="34" charset="0"/>
                <a:cs typeface="Segoe UI" panose="020B0502040204020203" pitchFamily="34" charset="0"/>
              </a:endParaRPr>
            </a:p>
          </p:txBody>
        </p:sp>
        <p:pic>
          <p:nvPicPr>
            <p:cNvPr id="5" name="图片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30092" y="1175575"/>
              <a:ext cx="1889029" cy="58786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57913" y="1303431"/>
            <a:ext cx="4751001" cy="2657138"/>
          </a:xfrm>
          <a:prstGeom prst="rect">
            <a:avLst/>
          </a:prstGeom>
          <a:solidFill>
            <a:srgbClr val="002060"/>
          </a:solidFill>
        </p:spPr>
        <p:txBody>
          <a:bodyPr wrap="square">
            <a:spAutoFit/>
          </a:bodyPr>
          <a:lstStyle/>
          <a:p>
            <a:pPr marL="127000" indent="-127000" algn="just">
              <a:lnSpc>
                <a:spcPts val="2500"/>
              </a:lnSpc>
              <a:spcAft>
                <a:spcPts val="0"/>
              </a:spcAft>
            </a:pPr>
            <a:r>
              <a:rPr lang="en-US" altLang="zh-CN" sz="1400" kern="1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01 </a:t>
            </a: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ISO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9001:2000 </a:t>
            </a:r>
            <a:endParaRPr lang="en-US" altLang="zh-CN" sz="1400" kern="1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02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ISO 14001:2004</a:t>
            </a:r>
            <a:endParaRPr lang="en-US" altLang="zh-CN" sz="1400" kern="1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03 ISO 18001:2007</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04 ISO 11120 Factory Approval Certificate</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05 TPED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(B) Certificate </a:t>
            </a: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for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tube as per </a:t>
            </a: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ISO11120</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06 Certificate of Factory Approval by BV</a:t>
            </a:r>
            <a:endParaRPr lang="zh-CN" altLang="zh-CN" sz="1600" dirty="0">
              <a:latin typeface="Arial" panose="020B0604020202020204"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07 DOT 3AA</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 3AAX, 3T certificate for high pressure tubes</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08 ASME  U &amp; U2  T for pressure vessels</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pic>
        <p:nvPicPr>
          <p:cNvPr id="8" name="图片 7"/>
          <p:cNvPicPr>
            <a:picLocks noChangeAspect="1"/>
          </p:cNvPicPr>
          <p:nvPr/>
        </p:nvPicPr>
        <p:blipFill>
          <a:blip r:embed="rId1"/>
          <a:stretch>
            <a:fillRect/>
          </a:stretch>
        </p:blipFill>
        <p:spPr>
          <a:xfrm>
            <a:off x="1278197" y="4045746"/>
            <a:ext cx="734798" cy="734798"/>
          </a:xfrm>
          <a:prstGeom prst="rect">
            <a:avLst/>
          </a:prstGeom>
        </p:spPr>
      </p:pic>
      <p:pic>
        <p:nvPicPr>
          <p:cNvPr id="9" name="图片 8"/>
          <p:cNvPicPr>
            <a:picLocks noChangeAspect="1"/>
          </p:cNvPicPr>
          <p:nvPr/>
        </p:nvPicPr>
        <p:blipFill>
          <a:blip r:embed="rId2"/>
          <a:stretch>
            <a:fillRect/>
          </a:stretch>
        </p:blipFill>
        <p:spPr>
          <a:xfrm>
            <a:off x="1216095" y="6012920"/>
            <a:ext cx="2217882" cy="540677"/>
          </a:xfrm>
          <a:prstGeom prst="rect">
            <a:avLst/>
          </a:prstGeom>
        </p:spPr>
      </p:pic>
      <p:sp>
        <p:nvSpPr>
          <p:cNvPr id="12" name="矩形 11"/>
          <p:cNvSpPr/>
          <p:nvPr/>
        </p:nvSpPr>
        <p:spPr>
          <a:xfrm>
            <a:off x="6008914" y="1306180"/>
            <a:ext cx="4767945" cy="2657138"/>
          </a:xfrm>
          <a:prstGeom prst="rect">
            <a:avLst/>
          </a:prstGeom>
          <a:solidFill>
            <a:srgbClr val="002060"/>
          </a:solidFill>
        </p:spPr>
        <p:txBody>
          <a:bodyPr wrap="square">
            <a:spAutoFit/>
          </a:bodyPr>
          <a:lstStyle/>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09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National Board registration for pressure </a:t>
            </a: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vessels</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10 SAE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J2343 test approval for LNG vehicle tank</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11 Canadian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Registration Number for LNG storage tank</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12 TC(Transport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Canada) </a:t>
            </a: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3AAXM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&amp; </a:t>
            </a: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3TM Certificate</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13 Tube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Container (MEGCs) Certificate by ABS</a:t>
            </a:r>
            <a:endParaRPr lang="zh-CN" altLang="zh-CN" sz="1400" dirty="0">
              <a:latin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14 KGS(Korea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Gas </a:t>
            </a: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Safety Corporation) Certificate</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15 Certificate </a:t>
            </a:r>
            <a:r>
              <a:rPr lang="en-US" altLang="zh-CN" sz="1400" kern="100" dirty="0">
                <a:solidFill>
                  <a:srgbClr val="FFFFFF"/>
                </a:solidFill>
                <a:latin typeface="Segoe UI" panose="020B0502040204020203" pitchFamily="34" charset="0"/>
                <a:ea typeface="Segoe UI" panose="020B0502040204020203" pitchFamily="34" charset="0"/>
                <a:cs typeface="Segoe UI" panose="020B0502040204020203" pitchFamily="34" charset="0"/>
              </a:rPr>
              <a:t>of Approval For Portable Tank by </a:t>
            </a:r>
            <a:r>
              <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CCS</a:t>
            </a:r>
            <a:endParaRPr lang="en-US" altLang="zh-CN" sz="1400" kern="100" dirty="0" smtClean="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marL="128270" indent="-128270" algn="just" fontAlgn="b">
              <a:lnSpc>
                <a:spcPts val="2500"/>
              </a:lnSpc>
            </a:pP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16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Russia TP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TC</a:t>
            </a:r>
            <a:r>
              <a:rPr lang="en-US" altLang="zh-CN" sz="1400" dirty="0" smtClean="0">
                <a:solidFill>
                  <a:schemeClr val="bg1"/>
                </a:solidFill>
                <a:latin typeface="Segoe UI" panose="020B0502040204020203" pitchFamily="34" charset="0"/>
                <a:cs typeface="Segoe UI" panose="020B0502040204020203" pitchFamily="34" charset="0"/>
              </a:rPr>
              <a:t> Certificate</a:t>
            </a:r>
            <a:endParaRPr lang="en-US" altLang="zh-CN" sz="1400" dirty="0" smtClean="0">
              <a:solidFill>
                <a:schemeClr val="bg1"/>
              </a:solidFill>
              <a:latin typeface="Segoe UI" panose="020B0502040204020203" pitchFamily="34" charset="0"/>
              <a:cs typeface="Segoe UI" panose="020B0502040204020203" pitchFamily="34" charset="0"/>
            </a:endParaRPr>
          </a:p>
        </p:txBody>
      </p:sp>
      <p:pic>
        <p:nvPicPr>
          <p:cNvPr id="21" name="图片 20"/>
          <p:cNvPicPr>
            <a:picLocks noChangeAspect="1"/>
          </p:cNvPicPr>
          <p:nvPr/>
        </p:nvPicPr>
        <p:blipFill>
          <a:blip r:embed="rId3">
            <a:clrChange>
              <a:clrFrom>
                <a:srgbClr val="FFFFFF"/>
              </a:clrFrom>
              <a:clrTo>
                <a:srgbClr val="FFFFFF">
                  <a:alpha val="0"/>
                </a:srgbClr>
              </a:clrTo>
            </a:clrChange>
          </a:blip>
          <a:stretch>
            <a:fillRect/>
          </a:stretch>
        </p:blipFill>
        <p:spPr>
          <a:xfrm>
            <a:off x="5006104" y="6128985"/>
            <a:ext cx="3386782" cy="599307"/>
          </a:xfrm>
          <a:prstGeom prst="rect">
            <a:avLst/>
          </a:prstGeom>
        </p:spPr>
      </p:pic>
      <p:sp>
        <p:nvSpPr>
          <p:cNvPr id="13" name="文本框 12"/>
          <p:cNvSpPr txBox="1"/>
          <p:nvPr/>
        </p:nvSpPr>
        <p:spPr>
          <a:xfrm>
            <a:off x="1257913" y="835973"/>
            <a:ext cx="9518946" cy="461665"/>
          </a:xfrm>
          <a:prstGeom prst="rect">
            <a:avLst/>
          </a:prstGeom>
          <a:solidFill>
            <a:srgbClr val="E46C0A"/>
          </a:solidFill>
        </p:spPr>
        <p:txBody>
          <a:bodyPr wrap="square" rtlCol="0">
            <a:spAutoFit/>
          </a:bodyPr>
          <a:lstStyle/>
          <a:p>
            <a:r>
              <a:rPr lang="en-US" altLang="zh-CN" sz="24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INTERNATIONAL CERTIFICATES</a:t>
            </a:r>
            <a:endParaRPr lang="zh-CN" altLang="en-US" sz="2400" b="1" dirty="0">
              <a:solidFill>
                <a:schemeClr val="bg1"/>
              </a:solidFill>
              <a:latin typeface="Segoe UI" panose="020B0502040204020203" pitchFamily="34" charset="0"/>
              <a:cs typeface="Segoe UI" panose="020B0502040204020203" pitchFamily="34" charset="0"/>
            </a:endParaRPr>
          </a:p>
        </p:txBody>
      </p:sp>
      <p:grpSp>
        <p:nvGrpSpPr>
          <p:cNvPr id="18" name="组合 17"/>
          <p:cNvGrpSpPr/>
          <p:nvPr/>
        </p:nvGrpSpPr>
        <p:grpSpPr>
          <a:xfrm>
            <a:off x="-4923" y="-5172"/>
            <a:ext cx="12196923" cy="584775"/>
            <a:chOff x="-4923" y="-5172"/>
            <a:chExt cx="12196923" cy="584775"/>
          </a:xfrm>
        </p:grpSpPr>
        <p:sp>
          <p:nvSpPr>
            <p:cNvPr id="19" name="矩形 18"/>
            <p:cNvSpPr/>
            <p:nvPr/>
          </p:nvSpPr>
          <p:spPr>
            <a:xfrm>
              <a:off x="1620789" y="-5172"/>
              <a:ext cx="10571211"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WHO WE </a:t>
              </a:r>
              <a:r>
                <a:rPr lang="en-US" altLang="zh-CN"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ARE</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矩形 19"/>
            <p:cNvSpPr/>
            <p:nvPr/>
          </p:nvSpPr>
          <p:spPr>
            <a:xfrm>
              <a:off x="-4923" y="-5172"/>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6" name="文本框 15"/>
          <p:cNvSpPr txBox="1"/>
          <p:nvPr/>
        </p:nvSpPr>
        <p:spPr>
          <a:xfrm>
            <a:off x="7738286" y="138498"/>
            <a:ext cx="4435520" cy="306705"/>
          </a:xfrm>
          <a:prstGeom prst="rect">
            <a:avLst/>
          </a:prstGeom>
          <a:noFill/>
        </p:spPr>
        <p:txBody>
          <a:bodyPr wrap="square" rtlCol="0">
            <a:spAutoFit/>
          </a:bodyPr>
          <a:lstStyle/>
          <a:p>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pic>
        <p:nvPicPr>
          <p:cNvPr id="1026" name="Picture 2" descr="C:\Users\01284129\AppData\Roaming\Foxmail7\Temp-4656-20150306074529\image005(03-06-08-25-14).jpg"/>
          <p:cNvPicPr>
            <a:picLocks noChangeAspect="1" noChangeArrowheads="1"/>
          </p:cNvPicPr>
          <p:nvPr/>
        </p:nvPicPr>
        <p:blipFill>
          <a:blip r:embed="rId4"/>
          <a:srcRect/>
          <a:stretch>
            <a:fillRect/>
          </a:stretch>
        </p:blipFill>
        <p:spPr bwMode="auto">
          <a:xfrm>
            <a:off x="6668879" y="5152452"/>
            <a:ext cx="816935" cy="72344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5"/>
          <a:stretch>
            <a:fillRect/>
          </a:stretch>
        </p:blipFill>
        <p:spPr>
          <a:xfrm>
            <a:off x="6713173" y="4096234"/>
            <a:ext cx="723264" cy="728086"/>
          </a:xfrm>
          <a:prstGeom prst="rect">
            <a:avLst/>
          </a:prstGeom>
        </p:spPr>
      </p:pic>
      <p:pic>
        <p:nvPicPr>
          <p:cNvPr id="6" name="图片 5"/>
          <p:cNvPicPr>
            <a:picLocks noChangeAspect="1"/>
          </p:cNvPicPr>
          <p:nvPr/>
        </p:nvPicPr>
        <p:blipFill>
          <a:blip r:embed="rId6" cstate="print"/>
          <a:stretch>
            <a:fillRect/>
          </a:stretch>
        </p:blipFill>
        <p:spPr>
          <a:xfrm>
            <a:off x="10076123" y="4084856"/>
            <a:ext cx="711310" cy="1112048"/>
          </a:xfrm>
          <a:prstGeom prst="rect">
            <a:avLst/>
          </a:prstGeom>
        </p:spPr>
      </p:pic>
      <p:pic>
        <p:nvPicPr>
          <p:cNvPr id="14" name="图片 13"/>
          <p:cNvPicPr>
            <a:picLocks noChangeAspect="1"/>
          </p:cNvPicPr>
          <p:nvPr/>
        </p:nvPicPr>
        <p:blipFill>
          <a:blip r:embed="rId7" cstate="print"/>
          <a:stretch>
            <a:fillRect/>
          </a:stretch>
        </p:blipFill>
        <p:spPr>
          <a:xfrm>
            <a:off x="8945617" y="4045746"/>
            <a:ext cx="904712" cy="1138116"/>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6502" y="4991568"/>
            <a:ext cx="1006246" cy="1006246"/>
          </a:xfrm>
          <a:prstGeom prst="rect">
            <a:avLst/>
          </a:prstGeom>
        </p:spPr>
      </p:pic>
      <p:pic>
        <p:nvPicPr>
          <p:cNvPr id="17" name="图片 16"/>
          <p:cNvPicPr>
            <a:picLocks noChangeAspect="1"/>
          </p:cNvPicPr>
          <p:nvPr/>
        </p:nvPicPr>
        <p:blipFill>
          <a:blip r:embed="rId9"/>
          <a:stretch>
            <a:fillRect/>
          </a:stretch>
        </p:blipFill>
        <p:spPr>
          <a:xfrm>
            <a:off x="1218738" y="5077803"/>
            <a:ext cx="1462310" cy="579882"/>
          </a:xfrm>
          <a:prstGeom prst="rect">
            <a:avLst/>
          </a:prstGeom>
        </p:spPr>
      </p:pic>
      <p:pic>
        <p:nvPicPr>
          <p:cNvPr id="23" name="图片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8286" y="4090800"/>
            <a:ext cx="916067" cy="1140332"/>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2417" y="4083136"/>
            <a:ext cx="668936" cy="660017"/>
          </a:xfrm>
          <a:prstGeom prst="rect">
            <a:avLst/>
          </a:prstGeom>
        </p:spPr>
      </p:pic>
      <p:pic>
        <p:nvPicPr>
          <p:cNvPr id="2" name="图片 1"/>
          <p:cNvPicPr>
            <a:picLocks noChangeAspect="1"/>
          </p:cNvPicPr>
          <p:nvPr/>
        </p:nvPicPr>
        <p:blipFill>
          <a:blip r:embed="rId12"/>
          <a:stretch>
            <a:fillRect/>
          </a:stretch>
        </p:blipFill>
        <p:spPr>
          <a:xfrm>
            <a:off x="3534656" y="6023965"/>
            <a:ext cx="1358198" cy="684446"/>
          </a:xfrm>
          <a:prstGeom prst="rect">
            <a:avLst/>
          </a:prstGeom>
        </p:spPr>
      </p:pic>
      <p:pic>
        <p:nvPicPr>
          <p:cNvPr id="4" name="图片 3"/>
          <p:cNvPicPr>
            <a:picLocks noChangeAspect="1"/>
          </p:cNvPicPr>
          <p:nvPr/>
        </p:nvPicPr>
        <p:blipFill>
          <a:blip r:embed="rId13"/>
          <a:stretch>
            <a:fillRect/>
          </a:stretch>
        </p:blipFill>
        <p:spPr>
          <a:xfrm>
            <a:off x="8009308" y="5304250"/>
            <a:ext cx="1756771" cy="655753"/>
          </a:xfrm>
          <a:prstGeom prst="rect">
            <a:avLst/>
          </a:prstGeom>
        </p:spPr>
      </p:pic>
      <p:pic>
        <p:nvPicPr>
          <p:cNvPr id="10" name="图片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56046" y="5452512"/>
            <a:ext cx="780770" cy="1120723"/>
          </a:xfrm>
          <a:prstGeom prst="rect">
            <a:avLst/>
          </a:prstGeom>
        </p:spPr>
      </p:pic>
      <p:pic>
        <p:nvPicPr>
          <p:cNvPr id="11" name="图片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6521" y="5121345"/>
            <a:ext cx="2414183" cy="579403"/>
          </a:xfrm>
          <a:prstGeom prst="rect">
            <a:avLst/>
          </a:prstGeom>
        </p:spPr>
      </p:pic>
      <p:pic>
        <p:nvPicPr>
          <p:cNvPr id="25" name="图片 24"/>
          <p:cNvPicPr>
            <a:picLocks noChangeAspect="1"/>
          </p:cNvPicPr>
          <p:nvPr/>
        </p:nvPicPr>
        <p:blipFill>
          <a:blip r:embed="rId16"/>
          <a:stretch>
            <a:fillRect/>
          </a:stretch>
        </p:blipFill>
        <p:spPr>
          <a:xfrm>
            <a:off x="2234467" y="4083507"/>
            <a:ext cx="1204807" cy="652986"/>
          </a:xfrm>
          <a:prstGeom prst="rect">
            <a:avLst/>
          </a:prstGeom>
        </p:spPr>
      </p:pic>
      <p:pic>
        <p:nvPicPr>
          <p:cNvPr id="26" name="图片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55733" y="4062723"/>
            <a:ext cx="713797" cy="713797"/>
          </a:xfrm>
          <a:prstGeom prst="rect">
            <a:avLst/>
          </a:prstGeom>
        </p:spPr>
      </p:pic>
      <p:pic>
        <p:nvPicPr>
          <p:cNvPr id="27" name="图片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23074" y="4057917"/>
            <a:ext cx="718603" cy="718603"/>
          </a:xfrm>
          <a:prstGeom prst="rect">
            <a:avLst/>
          </a:prstGeom>
        </p:spPr>
      </p:pic>
      <p:pic>
        <p:nvPicPr>
          <p:cNvPr id="15" name="图片 14"/>
          <p:cNvPicPr>
            <a:picLocks noChangeAspect="1"/>
          </p:cNvPicPr>
          <p:nvPr/>
        </p:nvPicPr>
        <p:blipFill>
          <a:blip r:embed="rId19"/>
          <a:stretch>
            <a:fillRect/>
          </a:stretch>
        </p:blipFill>
        <p:spPr>
          <a:xfrm>
            <a:off x="8483145" y="5989412"/>
            <a:ext cx="1313077" cy="64594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32140" y="811231"/>
            <a:ext cx="9518946" cy="461665"/>
          </a:xfrm>
          <a:prstGeom prst="rect">
            <a:avLst/>
          </a:prstGeom>
          <a:solidFill>
            <a:srgbClr val="E46C0A"/>
          </a:solidFill>
        </p:spPr>
        <p:txBody>
          <a:bodyPr wrap="square" rtlCol="0">
            <a:spAutoFit/>
          </a:bodyPr>
          <a:lstStyle/>
          <a:p>
            <a:r>
              <a:rPr lang="en-US" altLang="zh-CN"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INTERNATIONAL CERTIFICATES</a:t>
            </a:r>
            <a:endParaRPr lang="zh-CN" altLang="en-US" sz="2400" b="1" dirty="0">
              <a:solidFill>
                <a:schemeClr val="bg1"/>
              </a:solidFill>
              <a:latin typeface="Segoe UI" panose="020B0502040204020203" pitchFamily="34" charset="0"/>
              <a:cs typeface="Segoe UI" panose="020B0502040204020203" pitchFamily="34" charset="0"/>
            </a:endParaRPr>
          </a:p>
        </p:txBody>
      </p:sp>
      <p:grpSp>
        <p:nvGrpSpPr>
          <p:cNvPr id="18" name="组合 17"/>
          <p:cNvGrpSpPr/>
          <p:nvPr/>
        </p:nvGrpSpPr>
        <p:grpSpPr>
          <a:xfrm>
            <a:off x="-4923" y="-5172"/>
            <a:ext cx="12196923" cy="584775"/>
            <a:chOff x="-4923" y="-5172"/>
            <a:chExt cx="12196923" cy="584775"/>
          </a:xfrm>
        </p:grpSpPr>
        <p:sp>
          <p:nvSpPr>
            <p:cNvPr id="19" name="矩形 18"/>
            <p:cNvSpPr/>
            <p:nvPr/>
          </p:nvSpPr>
          <p:spPr>
            <a:xfrm>
              <a:off x="1620789" y="-5172"/>
              <a:ext cx="10571211"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WHO WE ARE</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矩形 19"/>
            <p:cNvSpPr/>
            <p:nvPr/>
          </p:nvSpPr>
          <p:spPr>
            <a:xfrm>
              <a:off x="-4923" y="-5172"/>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6" name="文本框 15"/>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grpSp>
        <p:nvGrpSpPr>
          <p:cNvPr id="21" name="组合 2"/>
          <p:cNvGrpSpPr/>
          <p:nvPr/>
        </p:nvGrpSpPr>
        <p:grpSpPr bwMode="auto">
          <a:xfrm>
            <a:off x="1244537" y="1440855"/>
            <a:ext cx="10254080" cy="5126200"/>
            <a:chOff x="552450" y="-292115"/>
            <a:chExt cx="7491412" cy="3690247"/>
          </a:xfrm>
        </p:grpSpPr>
        <p:sp>
          <p:nvSpPr>
            <p:cNvPr id="22" name="Rectangle 26"/>
            <p:cNvSpPr>
              <a:spLocks noChangeArrowheads="1"/>
            </p:cNvSpPr>
            <p:nvPr/>
          </p:nvSpPr>
          <p:spPr bwMode="auto">
            <a:xfrm>
              <a:off x="552450" y="3123102"/>
              <a:ext cx="7491412" cy="27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b="1" dirty="0">
                  <a:solidFill>
                    <a:srgbClr val="5F5F5F"/>
                  </a:solidFill>
                  <a:ea typeface="楷体_GB2312" pitchFamily="49" charset="-122"/>
                </a:rPr>
                <a:t>ASME </a:t>
              </a:r>
              <a:r>
                <a:rPr lang="zh-CN" altLang="en-US" b="1" dirty="0">
                  <a:solidFill>
                    <a:srgbClr val="5F5F5F"/>
                  </a:solidFill>
                  <a:ea typeface="楷体_GB2312" pitchFamily="49" charset="-122"/>
                </a:rPr>
                <a:t> </a:t>
              </a:r>
              <a:r>
                <a:rPr lang="en-US" altLang="zh-CN" b="1" dirty="0">
                  <a:solidFill>
                    <a:srgbClr val="5F5F5F"/>
                  </a:solidFill>
                  <a:ea typeface="楷体_GB2312" pitchFamily="49" charset="-122"/>
                </a:rPr>
                <a:t>U</a:t>
              </a:r>
              <a:r>
                <a:rPr lang="zh-CN" altLang="en-US" b="1" dirty="0">
                  <a:solidFill>
                    <a:srgbClr val="5F5F5F"/>
                  </a:solidFill>
                  <a:ea typeface="楷体_GB2312" pitchFamily="49" charset="-122"/>
                </a:rPr>
                <a:t>、</a:t>
              </a:r>
              <a:r>
                <a:rPr lang="en-US" altLang="zh-CN" b="1" dirty="0">
                  <a:solidFill>
                    <a:srgbClr val="5F5F5F"/>
                  </a:solidFill>
                  <a:ea typeface="楷体_GB2312" pitchFamily="49" charset="-122"/>
                </a:rPr>
                <a:t>U2</a:t>
              </a:r>
              <a:r>
                <a:rPr lang="zh-CN" altLang="en-US" b="1" dirty="0">
                  <a:solidFill>
                    <a:srgbClr val="5F5F5F"/>
                  </a:solidFill>
                  <a:ea typeface="楷体_GB2312" pitchFamily="49" charset="-122"/>
                </a:rPr>
                <a:t>、</a:t>
              </a:r>
              <a:r>
                <a:rPr lang="en-US" altLang="zh-CN" b="1" dirty="0">
                  <a:solidFill>
                    <a:srgbClr val="5F5F5F"/>
                  </a:solidFill>
                  <a:ea typeface="楷体_GB2312" pitchFamily="49" charset="-122"/>
                </a:rPr>
                <a:t>T  CERTIFICATE</a:t>
              </a:r>
              <a:endParaRPr lang="zh-CN" altLang="en-US" b="1" dirty="0">
                <a:solidFill>
                  <a:srgbClr val="5F5F5F"/>
                </a:solidFill>
                <a:ea typeface="楷体_GB2312" pitchFamily="49" charset="-122"/>
              </a:endParaRPr>
            </a:p>
          </p:txBody>
        </p:sp>
        <p:pic>
          <p:nvPicPr>
            <p:cNvPr id="24" name="Picture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2450" y="-206972"/>
              <a:ext cx="2050710" cy="314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158" y="-292115"/>
              <a:ext cx="1998263" cy="326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E:\公司资质荣誉20120301\企业制造类\ASME认证\美国机械工程师协会（ASME）颁发T授权证书20121206.jpg"/>
            <p:cNvPicPr>
              <a:picLocks noChangeAspect="1" noChangeArrowheads="1"/>
            </p:cNvPicPr>
            <p:nvPr/>
          </p:nvPicPr>
          <p:blipFill>
            <a:blip r:embed="rId3"/>
            <a:srcRect/>
            <a:stretch>
              <a:fillRect/>
            </a:stretch>
          </p:blipFill>
          <p:spPr bwMode="auto">
            <a:xfrm>
              <a:off x="3109520" y="-240117"/>
              <a:ext cx="2017712" cy="3213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57913" y="835973"/>
            <a:ext cx="9518946" cy="461665"/>
          </a:xfrm>
          <a:prstGeom prst="rect">
            <a:avLst/>
          </a:prstGeom>
          <a:solidFill>
            <a:srgbClr val="E46C0A"/>
          </a:solidFill>
        </p:spPr>
        <p:txBody>
          <a:bodyPr wrap="square" rtlCol="0">
            <a:spAutoFit/>
          </a:bodyPr>
          <a:lstStyle/>
          <a:p>
            <a:r>
              <a:rPr lang="en-US" altLang="zh-CN"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INTERNATIONAL CERTIFICATES</a:t>
            </a:r>
            <a:endParaRPr lang="zh-CN" altLang="en-US" sz="2400" b="1" dirty="0">
              <a:solidFill>
                <a:schemeClr val="bg1"/>
              </a:solidFill>
              <a:latin typeface="Segoe UI" panose="020B0502040204020203" pitchFamily="34" charset="0"/>
              <a:cs typeface="Segoe UI" panose="020B0502040204020203" pitchFamily="34" charset="0"/>
            </a:endParaRPr>
          </a:p>
        </p:txBody>
      </p:sp>
      <p:grpSp>
        <p:nvGrpSpPr>
          <p:cNvPr id="18" name="组合 17"/>
          <p:cNvGrpSpPr/>
          <p:nvPr/>
        </p:nvGrpSpPr>
        <p:grpSpPr>
          <a:xfrm>
            <a:off x="-4923" y="-5172"/>
            <a:ext cx="12196923" cy="584775"/>
            <a:chOff x="-4923" y="-5172"/>
            <a:chExt cx="12196923" cy="584775"/>
          </a:xfrm>
        </p:grpSpPr>
        <p:sp>
          <p:nvSpPr>
            <p:cNvPr id="19" name="矩形 18"/>
            <p:cNvSpPr/>
            <p:nvPr/>
          </p:nvSpPr>
          <p:spPr>
            <a:xfrm>
              <a:off x="1620789" y="-5172"/>
              <a:ext cx="10571211"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WHO WE ARE</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矩形 19"/>
            <p:cNvSpPr/>
            <p:nvPr/>
          </p:nvSpPr>
          <p:spPr>
            <a:xfrm>
              <a:off x="-4923" y="-5172"/>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6" name="文本框 15"/>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grpSp>
        <p:nvGrpSpPr>
          <p:cNvPr id="12" name="组合 11"/>
          <p:cNvGrpSpPr/>
          <p:nvPr/>
        </p:nvGrpSpPr>
        <p:grpSpPr bwMode="auto">
          <a:xfrm>
            <a:off x="898926" y="1532368"/>
            <a:ext cx="2657475" cy="4262789"/>
            <a:chOff x="1354812" y="-2609204"/>
            <a:chExt cx="2658562" cy="4061553"/>
          </a:xfrm>
        </p:grpSpPr>
        <p:pic>
          <p:nvPicPr>
            <p:cNvPr id="14" name="图片 13"/>
            <p:cNvPicPr>
              <a:picLocks noChangeAspect="1"/>
            </p:cNvPicPr>
            <p:nvPr/>
          </p:nvPicPr>
          <p:blipFill>
            <a:blip r:embed="rId1"/>
            <a:stretch>
              <a:fillRect/>
            </a:stretch>
          </p:blipFill>
          <p:spPr>
            <a:xfrm>
              <a:off x="1354812" y="-2609204"/>
              <a:ext cx="2658562" cy="3527896"/>
            </a:xfrm>
            <a:prstGeom prst="rect">
              <a:avLst/>
            </a:prstGeom>
            <a:ln>
              <a:noFill/>
            </a:ln>
            <a:effectLst>
              <a:outerShdw blurRad="292100" dist="139700" dir="2700000" algn="tl" rotWithShape="0">
                <a:srgbClr val="333333">
                  <a:alpha val="65000"/>
                </a:srgbClr>
              </a:outerShdw>
            </a:effectLst>
          </p:spPr>
        </p:pic>
        <p:sp>
          <p:nvSpPr>
            <p:cNvPr id="15" name="TextBox 5"/>
            <p:cNvSpPr txBox="1">
              <a:spLocks noChangeArrowheads="1"/>
            </p:cNvSpPr>
            <p:nvPr/>
          </p:nvSpPr>
          <p:spPr bwMode="auto">
            <a:xfrm>
              <a:off x="1713946" y="1100452"/>
              <a:ext cx="2299428" cy="35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fontAlgn="auto" hangingPunct="1">
                <a:spcBef>
                  <a:spcPts val="0"/>
                </a:spcBef>
                <a:spcAft>
                  <a:spcPts val="0"/>
                </a:spcAft>
                <a:defRPr/>
              </a:pPr>
              <a:r>
                <a:rPr lang="en-US" altLang="zh-CN" b="1" kern="0" dirty="0">
                  <a:solidFill>
                    <a:srgbClr val="676A55"/>
                  </a:solidFill>
                </a:rPr>
                <a:t>Canada TC Certificate</a:t>
              </a:r>
              <a:endParaRPr lang="zh-CN" altLang="en-US" b="1" kern="0" dirty="0">
                <a:solidFill>
                  <a:srgbClr val="676A55"/>
                </a:solidFill>
              </a:endParaRPr>
            </a:p>
          </p:txBody>
        </p:sp>
      </p:grpSp>
      <p:grpSp>
        <p:nvGrpSpPr>
          <p:cNvPr id="17" name="组合 16"/>
          <p:cNvGrpSpPr/>
          <p:nvPr/>
        </p:nvGrpSpPr>
        <p:grpSpPr bwMode="auto">
          <a:xfrm>
            <a:off x="3851955" y="1518162"/>
            <a:ext cx="7772661" cy="4318545"/>
            <a:chOff x="899592" y="1081678"/>
            <a:chExt cx="7652028" cy="4114656"/>
          </a:xfrm>
        </p:grpSpPr>
        <p:pic>
          <p:nvPicPr>
            <p:cNvPr id="21" name="Picture 6" descr="C:\Documents and Settings\user\My Documents\My Pictures\QQImage_12866593.jpg"/>
            <p:cNvPicPr>
              <a:picLocks noChangeAspect="1" noChangeArrowheads="1"/>
            </p:cNvPicPr>
            <p:nvPr/>
          </p:nvPicPr>
          <p:blipFill>
            <a:blip r:embed="rId2"/>
            <a:srcRect/>
            <a:stretch>
              <a:fillRect/>
            </a:stretch>
          </p:blipFill>
          <p:spPr bwMode="auto">
            <a:xfrm>
              <a:off x="899592" y="1081678"/>
              <a:ext cx="2324185" cy="3449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7"/>
            <p:cNvPicPr>
              <a:picLocks noChangeAspect="1" noChangeArrowheads="1"/>
            </p:cNvPicPr>
            <p:nvPr/>
          </p:nvPicPr>
          <p:blipFill>
            <a:blip r:embed="rId3"/>
            <a:srcRect/>
            <a:stretch>
              <a:fillRect/>
            </a:stretch>
          </p:blipFill>
          <p:spPr bwMode="auto">
            <a:xfrm>
              <a:off x="3444438" y="1133436"/>
              <a:ext cx="2324185" cy="3451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4"/>
            <a:srcRect/>
            <a:stretch>
              <a:fillRect/>
            </a:stretch>
          </p:blipFill>
          <p:spPr bwMode="auto">
            <a:xfrm>
              <a:off x="5970233" y="1133436"/>
              <a:ext cx="2324185" cy="3451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矩形 30"/>
            <p:cNvSpPr>
              <a:spLocks noChangeArrowheads="1"/>
            </p:cNvSpPr>
            <p:nvPr/>
          </p:nvSpPr>
          <p:spPr bwMode="auto">
            <a:xfrm>
              <a:off x="899592" y="4765262"/>
              <a:ext cx="7652028" cy="43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buClr>
                  <a:srgbClr val="990000"/>
                </a:buClr>
              </a:pPr>
              <a:r>
                <a:rPr kumimoji="1" lang="en-US" altLang="zh-CN" b="1" dirty="0">
                  <a:solidFill>
                    <a:srgbClr val="5F5F5F"/>
                  </a:solidFill>
                  <a:ea typeface="楷体_GB2312" pitchFamily="49" charset="-122"/>
                </a:rPr>
                <a:t>DOT-SP 8009</a:t>
              </a:r>
              <a:r>
                <a:rPr kumimoji="1" lang="zh-CN" altLang="en-US" b="1" dirty="0">
                  <a:solidFill>
                    <a:srgbClr val="5F5F5F"/>
                  </a:solidFill>
                  <a:ea typeface="楷体_GB2312" pitchFamily="49" charset="-122"/>
                </a:rPr>
                <a:t>、</a:t>
              </a:r>
              <a:r>
                <a:rPr kumimoji="1" lang="en-US" altLang="zh-CN" b="1" dirty="0">
                  <a:solidFill>
                    <a:srgbClr val="5F5F5F"/>
                  </a:solidFill>
                  <a:ea typeface="楷体_GB2312" pitchFamily="49" charset="-122"/>
                </a:rPr>
                <a:t>12571</a:t>
              </a:r>
              <a:r>
                <a:rPr kumimoji="1" lang="zh-CN" altLang="en-US" b="1" dirty="0">
                  <a:solidFill>
                    <a:srgbClr val="5F5F5F"/>
                  </a:solidFill>
                  <a:ea typeface="楷体_GB2312" pitchFamily="49" charset="-122"/>
                </a:rPr>
                <a:t>、</a:t>
              </a:r>
              <a:r>
                <a:rPr kumimoji="1" lang="en-US" altLang="zh-CN" b="1" dirty="0">
                  <a:solidFill>
                    <a:srgbClr val="5F5F5F"/>
                  </a:solidFill>
                  <a:ea typeface="楷体_GB2312" pitchFamily="49" charset="-122"/>
                </a:rPr>
                <a:t>6530</a:t>
              </a:r>
              <a:r>
                <a:rPr kumimoji="1" lang="zh-CN" altLang="en-US" b="1" dirty="0">
                  <a:solidFill>
                    <a:srgbClr val="5F5F5F"/>
                  </a:solidFill>
                  <a:ea typeface="楷体_GB2312" pitchFamily="49" charset="-122"/>
                </a:rPr>
                <a:t> </a:t>
              </a:r>
              <a:r>
                <a:rPr kumimoji="1" lang="en-US" altLang="zh-CN" b="1" dirty="0">
                  <a:solidFill>
                    <a:srgbClr val="5F5F5F"/>
                  </a:solidFill>
                  <a:ea typeface="楷体_GB2312" pitchFamily="49" charset="-122"/>
                </a:rPr>
                <a:t>Special Permit Authorization</a:t>
              </a:r>
              <a:endParaRPr kumimoji="1" lang="zh-CN" altLang="en-US" b="1" dirty="0">
                <a:solidFill>
                  <a:srgbClr val="5F5F5F"/>
                </a:solidFill>
                <a:ea typeface="楷体_GB2312"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167777" y="605140"/>
            <a:ext cx="9518946" cy="461665"/>
          </a:xfrm>
          <a:prstGeom prst="rect">
            <a:avLst/>
          </a:prstGeom>
          <a:solidFill>
            <a:srgbClr val="E46C0A"/>
          </a:solidFill>
        </p:spPr>
        <p:txBody>
          <a:bodyPr wrap="square" rtlCol="0">
            <a:spAutoFit/>
          </a:bodyPr>
          <a:lstStyle/>
          <a:p>
            <a:r>
              <a:rPr lang="en-US" altLang="zh-CN"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INTERNATIONAL CERTIFICATES</a:t>
            </a:r>
            <a:endParaRPr lang="zh-CN" altLang="en-US" sz="2400" b="1" dirty="0">
              <a:solidFill>
                <a:schemeClr val="bg1"/>
              </a:solidFill>
              <a:latin typeface="Segoe UI" panose="020B0502040204020203" pitchFamily="34" charset="0"/>
              <a:cs typeface="Segoe UI" panose="020B0502040204020203" pitchFamily="34" charset="0"/>
            </a:endParaRPr>
          </a:p>
        </p:txBody>
      </p:sp>
      <p:grpSp>
        <p:nvGrpSpPr>
          <p:cNvPr id="18" name="组合 17"/>
          <p:cNvGrpSpPr/>
          <p:nvPr/>
        </p:nvGrpSpPr>
        <p:grpSpPr>
          <a:xfrm>
            <a:off x="-4923" y="-5172"/>
            <a:ext cx="12196923" cy="584775"/>
            <a:chOff x="-4923" y="-5172"/>
            <a:chExt cx="12196923" cy="584775"/>
          </a:xfrm>
        </p:grpSpPr>
        <p:sp>
          <p:nvSpPr>
            <p:cNvPr id="19" name="矩形 18"/>
            <p:cNvSpPr/>
            <p:nvPr/>
          </p:nvSpPr>
          <p:spPr>
            <a:xfrm>
              <a:off x="1620789" y="-5172"/>
              <a:ext cx="10571211" cy="584775"/>
            </a:xfrm>
            <a:prstGeom prst="rect">
              <a:avLst/>
            </a:prstGeom>
            <a:solidFill>
              <a:srgbClr val="002060"/>
            </a:solidFill>
            <a:ln>
              <a:noFill/>
            </a:ln>
          </p:spPr>
          <p:txBody>
            <a:bodyPr wrap="square">
              <a:spAutoFit/>
            </a:bodyPr>
            <a:lstStyle/>
            <a:p>
              <a:r>
                <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WHO WE ARE</a:t>
              </a:r>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矩形 19"/>
            <p:cNvSpPr/>
            <p:nvPr/>
          </p:nvSpPr>
          <p:spPr>
            <a:xfrm>
              <a:off x="-4923" y="-5172"/>
              <a:ext cx="1625712" cy="584775"/>
            </a:xfrm>
            <a:prstGeom prst="rect">
              <a:avLst/>
            </a:prstGeom>
            <a:solidFill>
              <a:srgbClr val="E46C0A"/>
            </a:solidFill>
            <a:ln>
              <a:noFill/>
            </a:ln>
          </p:spPr>
          <p:txBody>
            <a:bodyPr wrap="square">
              <a:spAutoFit/>
            </a:bodyPr>
            <a:lstStyle/>
            <a:p>
              <a:endParaRPr lang="en-US" altLang="zh-CN"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6" name="文本框 15"/>
          <p:cNvSpPr txBox="1"/>
          <p:nvPr/>
        </p:nvSpPr>
        <p:spPr>
          <a:xfrm>
            <a:off x="7738286" y="138498"/>
            <a:ext cx="4435520" cy="311878"/>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CIMC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Enric Gas Equipment </a:t>
            </a:r>
            <a:r>
              <a:rPr lang="zh-CN" alt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丨 </a:t>
            </a:r>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www.cimc-enric.com</a:t>
            </a:r>
            <a:endParaRPr lang="zh-CN" altLang="en-US" sz="1400" dirty="0">
              <a:solidFill>
                <a:schemeClr val="bg1"/>
              </a:solidFill>
              <a:latin typeface="Segoe UI" panose="020B0502040204020203" pitchFamily="34" charset="0"/>
              <a:cs typeface="Segoe UI" panose="020B0502040204020203" pitchFamily="34" charset="0"/>
            </a:endParaRPr>
          </a:p>
        </p:txBody>
      </p:sp>
      <p:grpSp>
        <p:nvGrpSpPr>
          <p:cNvPr id="11" name="组合 10"/>
          <p:cNvGrpSpPr/>
          <p:nvPr/>
        </p:nvGrpSpPr>
        <p:grpSpPr bwMode="auto">
          <a:xfrm>
            <a:off x="928048" y="1351128"/>
            <a:ext cx="10222173" cy="4963131"/>
            <a:chOff x="488895" y="904420"/>
            <a:chExt cx="8584718" cy="3965220"/>
          </a:xfrm>
        </p:grpSpPr>
        <p:pic>
          <p:nvPicPr>
            <p:cNvPr id="21" name="Picture 5"/>
            <p:cNvPicPr>
              <a:picLocks noChangeAspect="1" noChangeArrowheads="1"/>
            </p:cNvPicPr>
            <p:nvPr/>
          </p:nvPicPr>
          <p:blipFill>
            <a:blip r:embed="rId1"/>
            <a:srcRect/>
            <a:stretch>
              <a:fillRect/>
            </a:stretch>
          </p:blipFill>
          <p:spPr bwMode="auto">
            <a:xfrm>
              <a:off x="6740119" y="909182"/>
              <a:ext cx="2333494" cy="3451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2"/>
            <a:srcRect/>
            <a:stretch>
              <a:fillRect/>
            </a:stretch>
          </p:blipFill>
          <p:spPr bwMode="auto">
            <a:xfrm>
              <a:off x="4500282" y="904420"/>
              <a:ext cx="2333494" cy="3451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3"/>
            <a:srcRect/>
            <a:stretch>
              <a:fillRect/>
            </a:stretch>
          </p:blipFill>
          <p:spPr bwMode="auto">
            <a:xfrm>
              <a:off x="2465221" y="904420"/>
              <a:ext cx="2333494" cy="3487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矩形 24"/>
            <p:cNvSpPr>
              <a:spLocks noChangeArrowheads="1"/>
            </p:cNvSpPr>
            <p:nvPr/>
          </p:nvSpPr>
          <p:spPr bwMode="auto">
            <a:xfrm>
              <a:off x="488895" y="4508176"/>
              <a:ext cx="8584718" cy="36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buClr>
                  <a:srgbClr val="990000"/>
                </a:buClr>
              </a:pPr>
              <a:r>
                <a:rPr kumimoji="1" lang="en-US" altLang="zh-CN" b="1" dirty="0">
                  <a:solidFill>
                    <a:srgbClr val="5F5F5F"/>
                  </a:solidFill>
                  <a:ea typeface="楷体_GB2312" pitchFamily="49" charset="-122"/>
                </a:rPr>
                <a:t>DOT-3T </a:t>
              </a:r>
              <a:r>
                <a:rPr kumimoji="1" lang="zh-CN" altLang="en-US" b="1" dirty="0">
                  <a:solidFill>
                    <a:srgbClr val="5F5F5F"/>
                  </a:solidFill>
                  <a:ea typeface="楷体_GB2312" pitchFamily="49" charset="-122"/>
                </a:rPr>
                <a:t>、</a:t>
              </a:r>
              <a:r>
                <a:rPr kumimoji="1" lang="en-US" altLang="zh-CN" b="1" dirty="0">
                  <a:solidFill>
                    <a:srgbClr val="5F5F5F"/>
                  </a:solidFill>
                  <a:ea typeface="楷体_GB2312" pitchFamily="49" charset="-122"/>
                </a:rPr>
                <a:t>3AA</a:t>
              </a:r>
              <a:r>
                <a:rPr kumimoji="1" lang="zh-CN" altLang="en-US" b="1" dirty="0">
                  <a:solidFill>
                    <a:srgbClr val="5F5F5F"/>
                  </a:solidFill>
                  <a:ea typeface="楷体_GB2312" pitchFamily="49" charset="-122"/>
                </a:rPr>
                <a:t>、</a:t>
              </a:r>
              <a:r>
                <a:rPr kumimoji="1" lang="en-US" altLang="zh-CN" b="1" dirty="0">
                  <a:solidFill>
                    <a:srgbClr val="5F5F5F"/>
                  </a:solidFill>
                  <a:ea typeface="楷体_GB2312" pitchFamily="49" charset="-122"/>
                </a:rPr>
                <a:t>3AAX  Seamless Steel Cylinder Manufacture Certificate</a:t>
              </a:r>
              <a:endParaRPr kumimoji="1" lang="en-US" altLang="zh-CN" b="1" dirty="0">
                <a:solidFill>
                  <a:srgbClr val="5F5F5F"/>
                </a:solidFill>
                <a:ea typeface="楷体_GB2312" pitchFamily="49" charset="-122"/>
              </a:endParaRPr>
            </a:p>
          </p:txBody>
        </p:sp>
        <p:pic>
          <p:nvPicPr>
            <p:cNvPr id="25" name="Picture 3"/>
            <p:cNvPicPr>
              <a:picLocks noChangeAspect="1" noChangeArrowheads="1"/>
            </p:cNvPicPr>
            <p:nvPr/>
          </p:nvPicPr>
          <p:blipFill>
            <a:blip r:embed="rId4"/>
            <a:srcRect/>
            <a:stretch>
              <a:fillRect/>
            </a:stretch>
          </p:blipFill>
          <p:spPr bwMode="auto">
            <a:xfrm>
              <a:off x="488895" y="904420"/>
              <a:ext cx="2333494" cy="3429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UNIT_TABLE_BEAUTIFY" val="smartTable{513de747-44e0-4c82-be89-2aca9a129194}"/>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50"/>
        </a:solidFill>
        <a:ln>
          <a:noFill/>
        </a:ln>
      </a:spPr>
      <a:bodyPr wrap="square">
        <a:spAutoFit/>
      </a:bodyPr>
      <a:lstStyle>
        <a:defPPr>
          <a:defRPr sz="28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