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98" r:id="rId4"/>
    <p:sldId id="294" r:id="rId5"/>
    <p:sldId id="296" r:id="rId6"/>
    <p:sldId id="295" r:id="rId7"/>
    <p:sldId id="297" r:id="rId8"/>
    <p:sldId id="284" r:id="rId9"/>
    <p:sldId id="285" r:id="rId10"/>
    <p:sldId id="288" r:id="rId11"/>
    <p:sldId id="290" r:id="rId12"/>
  </p:sldIdLst>
  <p:sldSz cx="10693400" cy="5880100"/>
  <p:notesSz cx="10234613" cy="71040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jUImgK8+PITbNO3MdrqLDH/9S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F00"/>
    <a:srgbClr val="C8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0"/>
    <p:restoredTop sz="94599"/>
  </p:normalViewPr>
  <p:slideViewPr>
    <p:cSldViewPr snapToGrid="0">
      <p:cViewPr varScale="1">
        <p:scale>
          <a:sx n="94" d="100"/>
          <a:sy n="94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435101" cy="35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7994" y="0"/>
            <a:ext cx="4433581" cy="35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75" cy="279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7326"/>
            <a:ext cx="4435101" cy="35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7994" y="6747326"/>
            <a:ext cx="4433581" cy="35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e69288202_0_316:notes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3e69288202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984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e69288202_0_316:notes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3e69288202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560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e69288202_0_316:notes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3e69288202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579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e69288202_0_316:notes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3e69288202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162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e69288202_0_316:notes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3e69288202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294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e69288202_0_316:notes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3e69288202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093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e69288202_0_316:notes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3e69288202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854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e69288202_0_316:notes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3e69288202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063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e69288202_0_316:notes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3e69288202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481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e69288202_0_316:notes"/>
          <p:cNvSpPr txBox="1">
            <a:spLocks noGrp="1"/>
          </p:cNvSpPr>
          <p:nvPr>
            <p:ph type="body" idx="1"/>
          </p:nvPr>
        </p:nvSpPr>
        <p:spPr>
          <a:xfrm>
            <a:off x="1024069" y="3419694"/>
            <a:ext cx="8186400" cy="27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3e69288202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87413"/>
            <a:ext cx="4360863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671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3635756" y="5468493"/>
            <a:ext cx="3421888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534670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7699248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ctrTitle"/>
          </p:nvPr>
        </p:nvSpPr>
        <p:spPr>
          <a:xfrm>
            <a:off x="1336675" y="1426214"/>
            <a:ext cx="8020050" cy="158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4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ubTitle" idx="1"/>
          </p:nvPr>
        </p:nvSpPr>
        <p:spPr>
          <a:xfrm>
            <a:off x="1336675" y="3088414"/>
            <a:ext cx="8020050" cy="31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8"/>
              <a:buFont typeface="Calibri"/>
              <a:buNone/>
              <a:defRPr sz="205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5"/>
              <a:buFont typeface="Calibri"/>
              <a:buNone/>
              <a:defRPr sz="171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3"/>
              <a:buFont typeface="Calibri"/>
              <a:buNone/>
              <a:defRPr sz="154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2"/>
              <a:buFont typeface="Calibri"/>
              <a:buNone/>
              <a:defRPr sz="137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2"/>
              <a:buFont typeface="Calibri"/>
              <a:buNone/>
              <a:defRPr sz="137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2"/>
              <a:buFont typeface="Calibri"/>
              <a:buNone/>
              <a:defRPr sz="137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2"/>
              <a:buFont typeface="Calibri"/>
              <a:buNone/>
              <a:defRPr sz="137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2"/>
              <a:buFont typeface="Calibri"/>
              <a:buNone/>
              <a:defRPr sz="137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72"/>
              <a:buFont typeface="Calibri"/>
              <a:buNone/>
              <a:defRPr sz="1372"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534670" y="5468493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3635756" y="5468493"/>
            <a:ext cx="34218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7699248" y="5468493"/>
            <a:ext cx="24594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750384" y="683654"/>
            <a:ext cx="1824989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>
                <a:solidFill>
                  <a:srgbClr val="4B4B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750329" y="1329117"/>
            <a:ext cx="91927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3635756" y="5468493"/>
            <a:ext cx="3421888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534670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7699248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/>
        </p:nvSpPr>
        <p:spPr>
          <a:xfrm>
            <a:off x="22226" y="3162"/>
            <a:ext cx="10669905" cy="5872480"/>
          </a:xfrm>
          <a:custGeom>
            <a:avLst/>
            <a:gdLst/>
            <a:ahLst/>
            <a:cxnLst/>
            <a:rect l="l" t="t" r="r" b="b"/>
            <a:pathLst>
              <a:path w="10669905" h="5872480" extrusionOk="0">
                <a:moveTo>
                  <a:pt x="0" y="0"/>
                </a:moveTo>
                <a:lnTo>
                  <a:pt x="10669776" y="0"/>
                </a:lnTo>
                <a:lnTo>
                  <a:pt x="10669776" y="5872251"/>
                </a:lnTo>
                <a:lnTo>
                  <a:pt x="0" y="5872251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4"/>
          <p:cNvSpPr txBox="1">
            <a:spLocks noGrp="1"/>
          </p:cNvSpPr>
          <p:nvPr>
            <p:ph type="ctrTitle"/>
          </p:nvPr>
        </p:nvSpPr>
        <p:spPr>
          <a:xfrm>
            <a:off x="750384" y="683654"/>
            <a:ext cx="919263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ubTitle" idx="1"/>
          </p:nvPr>
        </p:nvSpPr>
        <p:spPr>
          <a:xfrm>
            <a:off x="1604010" y="3292856"/>
            <a:ext cx="748538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3635756" y="5468493"/>
            <a:ext cx="3421888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534670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7699248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750384" y="683654"/>
            <a:ext cx="1824989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>
                <a:solidFill>
                  <a:srgbClr val="4B4B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534670" y="1352423"/>
            <a:ext cx="4651629" cy="388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2"/>
          </p:nvPr>
        </p:nvSpPr>
        <p:spPr>
          <a:xfrm>
            <a:off x="5507101" y="1352423"/>
            <a:ext cx="4651629" cy="388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3635756" y="5468493"/>
            <a:ext cx="3421888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534670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7699248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750384" y="683654"/>
            <a:ext cx="1824989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>
                <a:solidFill>
                  <a:srgbClr val="4B4B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3635756" y="5468493"/>
            <a:ext cx="3421888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534670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7699248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0" y="0"/>
            <a:ext cx="10692130" cy="5875655"/>
          </a:xfrm>
          <a:custGeom>
            <a:avLst/>
            <a:gdLst/>
            <a:ahLst/>
            <a:cxnLst/>
            <a:rect l="l" t="t" r="r" b="b"/>
            <a:pathLst>
              <a:path w="10692130" h="5875655" extrusionOk="0">
                <a:moveTo>
                  <a:pt x="0" y="0"/>
                </a:moveTo>
                <a:lnTo>
                  <a:pt x="10692003" y="0"/>
                </a:lnTo>
                <a:lnTo>
                  <a:pt x="10692003" y="5875437"/>
                </a:lnTo>
                <a:lnTo>
                  <a:pt x="0" y="5875437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750384" y="683654"/>
            <a:ext cx="1824989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4B4B4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750329" y="1329117"/>
            <a:ext cx="919274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635756" y="5468493"/>
            <a:ext cx="3421888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534670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ldNum" idx="12"/>
          </p:nvPr>
        </p:nvSpPr>
        <p:spPr>
          <a:xfrm>
            <a:off x="7699248" y="5468493"/>
            <a:ext cx="2459482" cy="294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 descr="Uma imagem contendo mulher, em pé, olhando, segurando&#10;&#10;Descrição gerada automaticament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754412" y="534796"/>
            <a:ext cx="7511934" cy="481050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795880" y="1499890"/>
            <a:ext cx="440706" cy="0"/>
          </a:xfrm>
          <a:custGeom>
            <a:avLst/>
            <a:gdLst/>
            <a:ahLst/>
            <a:cxnLst/>
            <a:rect l="l" t="t" r="r" b="b"/>
            <a:pathLst>
              <a:path w="450850" h="120000" extrusionOk="0">
                <a:moveTo>
                  <a:pt x="0" y="0"/>
                </a:moveTo>
                <a:lnTo>
                  <a:pt x="450439" y="0"/>
                </a:lnTo>
              </a:path>
            </a:pathLst>
          </a:custGeom>
          <a:noFill/>
          <a:ln w="283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</a:pPr>
            <a:endParaRPr sz="17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795880" y="4092178"/>
            <a:ext cx="440706" cy="0"/>
          </a:xfrm>
          <a:custGeom>
            <a:avLst/>
            <a:gdLst/>
            <a:ahLst/>
            <a:cxnLst/>
            <a:rect l="l" t="t" r="r" b="b"/>
            <a:pathLst>
              <a:path w="450850" h="120000" extrusionOk="0">
                <a:moveTo>
                  <a:pt x="0" y="0"/>
                </a:moveTo>
                <a:lnTo>
                  <a:pt x="450439" y="0"/>
                </a:lnTo>
              </a:path>
            </a:pathLst>
          </a:custGeom>
          <a:noFill/>
          <a:ln w="2837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9"/>
              <a:buFont typeface="Arial"/>
              <a:buNone/>
            </a:pPr>
            <a:endParaRPr sz="17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4984" y="4513154"/>
            <a:ext cx="1732219" cy="20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C4ED43A9-8604-374E-400F-7020AC04D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14" y="2078663"/>
            <a:ext cx="4159041" cy="14177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e69288202_0_316"/>
          <p:cNvSpPr/>
          <p:nvPr/>
        </p:nvSpPr>
        <p:spPr>
          <a:xfrm rot="16200000">
            <a:off x="10318249" y="9082"/>
            <a:ext cx="392646" cy="394928"/>
          </a:xfrm>
          <a:custGeom>
            <a:avLst/>
            <a:gdLst/>
            <a:ahLst/>
            <a:cxnLst/>
            <a:rect l="l" t="t" r="r" b="b"/>
            <a:pathLst>
              <a:path w="456565" h="456564" extrusionOk="0">
                <a:moveTo>
                  <a:pt x="456374" y="0"/>
                </a:moveTo>
                <a:lnTo>
                  <a:pt x="0" y="456375"/>
                </a:lnTo>
                <a:lnTo>
                  <a:pt x="456374" y="456375"/>
                </a:lnTo>
                <a:lnTo>
                  <a:pt x="456374" y="0"/>
                </a:lnTo>
                <a:close/>
              </a:path>
            </a:pathLst>
          </a:custGeom>
          <a:solidFill>
            <a:srgbClr val="D4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rial"/>
              <a:buNone/>
            </a:pPr>
            <a:endParaRPr sz="154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3e69288202_0_3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63" y="5838792"/>
            <a:ext cx="106939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3e69288202_0_3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87981" y="5468207"/>
            <a:ext cx="1878973" cy="2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CAA9750-B1D3-DF46-F998-5533F72F2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215" y="190191"/>
            <a:ext cx="1134035" cy="3822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882F4D-E02E-625F-00F0-931BE8481133}"/>
              </a:ext>
            </a:extLst>
          </p:cNvPr>
          <p:cNvSpPr txBox="1"/>
          <p:nvPr/>
        </p:nvSpPr>
        <p:spPr>
          <a:xfrm>
            <a:off x="3195230" y="572454"/>
            <a:ext cx="43023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/>
              <a:t>OPERACIÓN EN EMERGENCIAS CON GNL</a:t>
            </a:r>
          </a:p>
        </p:txBody>
      </p:sp>
      <p:pic>
        <p:nvPicPr>
          <p:cNvPr id="4" name="WhatsApp Video 2023-04-18 at 22.05.21" descr="WhatsApp Video 2023-04-18 at 22.05.21">
            <a:hlinkClick r:id="" action="ppaction://media"/>
            <a:extLst>
              <a:ext uri="{FF2B5EF4-FFF2-40B4-BE49-F238E27FC236}">
                <a16:creationId xmlns:a16="http://schemas.microsoft.com/office/drawing/2014/main" id="{7CA77A0D-3486-7924-7472-649A998DE6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78385" y="1361896"/>
            <a:ext cx="6609596" cy="37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e69288202_0_316"/>
          <p:cNvSpPr/>
          <p:nvPr/>
        </p:nvSpPr>
        <p:spPr>
          <a:xfrm rot="16200000">
            <a:off x="10318249" y="9082"/>
            <a:ext cx="392646" cy="394928"/>
          </a:xfrm>
          <a:custGeom>
            <a:avLst/>
            <a:gdLst/>
            <a:ahLst/>
            <a:cxnLst/>
            <a:rect l="l" t="t" r="r" b="b"/>
            <a:pathLst>
              <a:path w="456565" h="456564" extrusionOk="0">
                <a:moveTo>
                  <a:pt x="456374" y="0"/>
                </a:moveTo>
                <a:lnTo>
                  <a:pt x="0" y="456375"/>
                </a:lnTo>
                <a:lnTo>
                  <a:pt x="456374" y="456375"/>
                </a:lnTo>
                <a:lnTo>
                  <a:pt x="456374" y="0"/>
                </a:lnTo>
                <a:close/>
              </a:path>
            </a:pathLst>
          </a:custGeom>
          <a:solidFill>
            <a:srgbClr val="D4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rial"/>
              <a:buNone/>
            </a:pPr>
            <a:endParaRPr sz="154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3e69288202_0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" y="5838792"/>
            <a:ext cx="106939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3e69288202_0_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981" y="5468207"/>
            <a:ext cx="1878973" cy="2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CAA9750-B1D3-DF46-F998-5533F72F2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5" y="190191"/>
            <a:ext cx="1134035" cy="3822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882F4D-E02E-625F-00F0-931BE8481133}"/>
              </a:ext>
            </a:extLst>
          </p:cNvPr>
          <p:cNvSpPr txBox="1"/>
          <p:nvPr/>
        </p:nvSpPr>
        <p:spPr>
          <a:xfrm>
            <a:off x="3044759" y="2293719"/>
            <a:ext cx="4302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/>
              <a:t>¿PREGUNTAS?</a:t>
            </a:r>
          </a:p>
        </p:txBody>
      </p:sp>
    </p:spTree>
    <p:extLst>
      <p:ext uri="{BB962C8B-B14F-4D97-AF65-F5344CB8AC3E}">
        <p14:creationId xmlns:p14="http://schemas.microsoft.com/office/powerpoint/2010/main" val="136278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e69288202_0_316"/>
          <p:cNvSpPr/>
          <p:nvPr/>
        </p:nvSpPr>
        <p:spPr>
          <a:xfrm rot="16200000">
            <a:off x="10318249" y="9082"/>
            <a:ext cx="392646" cy="394928"/>
          </a:xfrm>
          <a:custGeom>
            <a:avLst/>
            <a:gdLst/>
            <a:ahLst/>
            <a:cxnLst/>
            <a:rect l="l" t="t" r="r" b="b"/>
            <a:pathLst>
              <a:path w="456565" h="456564" extrusionOk="0">
                <a:moveTo>
                  <a:pt x="456374" y="0"/>
                </a:moveTo>
                <a:lnTo>
                  <a:pt x="0" y="456375"/>
                </a:lnTo>
                <a:lnTo>
                  <a:pt x="456374" y="456375"/>
                </a:lnTo>
                <a:lnTo>
                  <a:pt x="456374" y="0"/>
                </a:lnTo>
                <a:close/>
              </a:path>
            </a:pathLst>
          </a:custGeom>
          <a:solidFill>
            <a:srgbClr val="D4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rial"/>
              <a:buNone/>
            </a:pPr>
            <a:endParaRPr sz="154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3e69288202_0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" y="5838792"/>
            <a:ext cx="106939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3e69288202_0_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981" y="5468207"/>
            <a:ext cx="1878973" cy="2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CAA9750-B1D3-DF46-F998-5533F72F2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5" y="190191"/>
            <a:ext cx="1134035" cy="3822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882F4D-E02E-625F-00F0-931BE8481133}"/>
              </a:ext>
            </a:extLst>
          </p:cNvPr>
          <p:cNvSpPr txBox="1"/>
          <p:nvPr/>
        </p:nvSpPr>
        <p:spPr>
          <a:xfrm>
            <a:off x="3195230" y="402869"/>
            <a:ext cx="4302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 err="1"/>
              <a:t>Presentación</a:t>
            </a:r>
            <a:endParaRPr lang="pt-BR" sz="18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A38125-010A-C773-1C88-EDD9FA714307}"/>
              </a:ext>
            </a:extLst>
          </p:cNvPr>
          <p:cNvSpPr txBox="1"/>
          <p:nvPr/>
        </p:nvSpPr>
        <p:spPr>
          <a:xfrm>
            <a:off x="637474" y="1366504"/>
            <a:ext cx="409891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/>
              <a:t>Simón Araya Soto</a:t>
            </a:r>
          </a:p>
          <a:p>
            <a:pPr algn="just"/>
            <a:r>
              <a:rPr lang="es-CL" dirty="0"/>
              <a:t>Gerente de Emergencias para Latinoamérica</a:t>
            </a:r>
          </a:p>
          <a:p>
            <a:pPr algn="just"/>
            <a:r>
              <a:rPr lang="es-CL" b="0" i="0" u="none" strike="noStrike" dirty="0">
                <a:effectLst/>
                <a:latin typeface="Arial" panose="020B0604020202020204" pitchFamily="34" charset="0"/>
              </a:rPr>
              <a:t>Ingeniero Civil Industrial e Ingeniero en Prevención de Riesgos.</a:t>
            </a:r>
          </a:p>
          <a:p>
            <a:pPr algn="just"/>
            <a:r>
              <a:rPr lang="es-CL" dirty="0">
                <a:latin typeface="Arial" panose="020B0604020202020204" pitchFamily="34" charset="0"/>
              </a:rPr>
              <a:t>Técnico Haz-Mat </a:t>
            </a:r>
          </a:p>
          <a:p>
            <a:pPr algn="just"/>
            <a:r>
              <a:rPr lang="es-CL" b="0" i="0" u="none" strike="noStrike" dirty="0">
                <a:effectLst/>
                <a:latin typeface="Arial" panose="020B0604020202020204" pitchFamily="34" charset="0"/>
              </a:rPr>
              <a:t>Instructor del área de </a:t>
            </a:r>
            <a:r>
              <a:rPr lang="es-CL" dirty="0">
                <a:latin typeface="Arial" panose="020B0604020202020204" pitchFamily="34" charset="0"/>
              </a:rPr>
              <a:t>S</a:t>
            </a:r>
            <a:r>
              <a:rPr lang="es-CL" b="0" i="0" u="none" strike="noStrike" dirty="0">
                <a:effectLst/>
                <a:latin typeface="Arial" panose="020B0604020202020204" pitchFamily="34" charset="0"/>
              </a:rPr>
              <a:t>ustancias Peligrosas</a:t>
            </a:r>
          </a:p>
          <a:p>
            <a:pPr algn="just"/>
            <a:endParaRPr lang="es-CL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F4E4EC9-4F5D-762F-3A14-8A41FC68D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421" y="1366504"/>
            <a:ext cx="3202861" cy="37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e69288202_0_316"/>
          <p:cNvSpPr/>
          <p:nvPr/>
        </p:nvSpPr>
        <p:spPr>
          <a:xfrm rot="16200000">
            <a:off x="10318249" y="9082"/>
            <a:ext cx="392646" cy="394928"/>
          </a:xfrm>
          <a:custGeom>
            <a:avLst/>
            <a:gdLst/>
            <a:ahLst/>
            <a:cxnLst/>
            <a:rect l="l" t="t" r="r" b="b"/>
            <a:pathLst>
              <a:path w="456565" h="456564" extrusionOk="0">
                <a:moveTo>
                  <a:pt x="456374" y="0"/>
                </a:moveTo>
                <a:lnTo>
                  <a:pt x="0" y="456375"/>
                </a:lnTo>
                <a:lnTo>
                  <a:pt x="456374" y="456375"/>
                </a:lnTo>
                <a:lnTo>
                  <a:pt x="456374" y="0"/>
                </a:lnTo>
                <a:close/>
              </a:path>
            </a:pathLst>
          </a:custGeom>
          <a:solidFill>
            <a:srgbClr val="D4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rial"/>
              <a:buNone/>
            </a:pPr>
            <a:endParaRPr sz="154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3e69288202_0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" y="5838792"/>
            <a:ext cx="106939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3e69288202_0_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981" y="5468207"/>
            <a:ext cx="1878973" cy="2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CAA9750-B1D3-DF46-F998-5533F72F2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5" y="190191"/>
            <a:ext cx="1134035" cy="3822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882F4D-E02E-625F-00F0-931BE8481133}"/>
              </a:ext>
            </a:extLst>
          </p:cNvPr>
          <p:cNvSpPr txBox="1"/>
          <p:nvPr/>
        </p:nvSpPr>
        <p:spPr>
          <a:xfrm>
            <a:off x="3195230" y="402869"/>
            <a:ext cx="4302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/>
              <a:t>OPERACIONES CISTERNA GNL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E03F4E-5333-7391-C26C-F4F6F93B0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700" y="1438380"/>
            <a:ext cx="4709226" cy="35319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DA38125-010A-C773-1C88-EDD9FA714307}"/>
              </a:ext>
            </a:extLst>
          </p:cNvPr>
          <p:cNvSpPr txBox="1"/>
          <p:nvPr/>
        </p:nvSpPr>
        <p:spPr>
          <a:xfrm>
            <a:off x="637474" y="1366504"/>
            <a:ext cx="409891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/>
              <a:t>Las cisternas para el transporte de GNL son cisternas aisladas térmicamente para poder contener el líquido en su interior (‐160 °C) el tiempo suficiente para poder realizar las operaciones de suministro.</a:t>
            </a:r>
          </a:p>
          <a:p>
            <a:pPr algn="just"/>
            <a:endParaRPr lang="es-CL" b="0" i="0" u="none" strike="noStrike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es-CL" dirty="0">
                <a:latin typeface="Arial" panose="020B0604020202020204" pitchFamily="34" charset="0"/>
              </a:rPr>
              <a:t>Las Cisternas no son refrigeradas</a:t>
            </a:r>
          </a:p>
          <a:p>
            <a:pPr algn="just"/>
            <a:endParaRPr lang="es-CL" b="0" i="0" u="none" strike="noStrike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s-CL" b="0" i="0" u="none" strike="noStrike" dirty="0">
                <a:effectLst/>
                <a:latin typeface="Arial" panose="020B0604020202020204" pitchFamily="34" charset="0"/>
              </a:rPr>
              <a:t>Todos los materiales en contacto con el </a:t>
            </a:r>
            <a:r>
              <a:rPr lang="es-CL" dirty="0">
                <a:latin typeface="Arial" panose="020B0604020202020204" pitchFamily="34" charset="0"/>
              </a:rPr>
              <a:t>l</a:t>
            </a:r>
            <a:r>
              <a:rPr lang="es-CL" b="0" i="0" u="none" strike="noStrike" dirty="0">
                <a:effectLst/>
                <a:latin typeface="Arial" panose="020B0604020202020204" pitchFamily="34" charset="0"/>
              </a:rPr>
              <a:t>íquido criogénico deberán ser materiales de alta resiliencia, es decir materiales que no se fragilizan por baja temperatura (acero inoxidable,</a:t>
            </a:r>
          </a:p>
          <a:p>
            <a:pPr algn="l"/>
            <a:r>
              <a:rPr lang="es-CL" b="0" i="0" u="none" strike="noStrike" dirty="0">
                <a:effectLst/>
                <a:latin typeface="Arial" panose="020B0604020202020204" pitchFamily="34" charset="0"/>
              </a:rPr>
              <a:t>bronce, aluminio, etc.)</a:t>
            </a:r>
          </a:p>
          <a:p>
            <a:pPr algn="just"/>
            <a:endParaRPr lang="es-CL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3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e69288202_0_316"/>
          <p:cNvSpPr/>
          <p:nvPr/>
        </p:nvSpPr>
        <p:spPr>
          <a:xfrm rot="16200000">
            <a:off x="10318249" y="9082"/>
            <a:ext cx="392646" cy="394928"/>
          </a:xfrm>
          <a:custGeom>
            <a:avLst/>
            <a:gdLst/>
            <a:ahLst/>
            <a:cxnLst/>
            <a:rect l="l" t="t" r="r" b="b"/>
            <a:pathLst>
              <a:path w="456565" h="456564" extrusionOk="0">
                <a:moveTo>
                  <a:pt x="456374" y="0"/>
                </a:moveTo>
                <a:lnTo>
                  <a:pt x="0" y="456375"/>
                </a:lnTo>
                <a:lnTo>
                  <a:pt x="456374" y="456375"/>
                </a:lnTo>
                <a:lnTo>
                  <a:pt x="456374" y="0"/>
                </a:lnTo>
                <a:close/>
              </a:path>
            </a:pathLst>
          </a:custGeom>
          <a:solidFill>
            <a:srgbClr val="D4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rial"/>
              <a:buNone/>
            </a:pPr>
            <a:endParaRPr sz="154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3e69288202_0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" y="5838792"/>
            <a:ext cx="106939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3e69288202_0_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981" y="5468207"/>
            <a:ext cx="1878973" cy="2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CAA9750-B1D3-DF46-F998-5533F72F2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5" y="190191"/>
            <a:ext cx="1134035" cy="3822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882F4D-E02E-625F-00F0-931BE8481133}"/>
              </a:ext>
            </a:extLst>
          </p:cNvPr>
          <p:cNvSpPr txBox="1"/>
          <p:nvPr/>
        </p:nvSpPr>
        <p:spPr>
          <a:xfrm>
            <a:off x="3195230" y="402869"/>
            <a:ext cx="4302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/>
              <a:t>NORMATIVAS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3049DA-33A9-A1F3-DAD7-FDFAE0772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736" y="1365258"/>
            <a:ext cx="4529738" cy="31495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986DCEB-E07C-8A75-DA8F-E0AAC3CBC9F9}"/>
              </a:ext>
            </a:extLst>
          </p:cNvPr>
          <p:cNvSpPr txBox="1"/>
          <p:nvPr/>
        </p:nvSpPr>
        <p:spPr>
          <a:xfrm>
            <a:off x="210215" y="1365258"/>
            <a:ext cx="45297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/>
              <a:t>Para el diseño y cálculo de los recipientes a presión para transporte de gases criogénicos se utilizará un Código de diseño internacionalmente reconocido, tal como: </a:t>
            </a:r>
          </a:p>
          <a:p>
            <a:pPr algn="just"/>
            <a:endParaRPr lang="es-C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ASME (USA)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CODAP (Francia)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AD MERCKBLATT (Alemania)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Código sueco de recipientes a presión (Suecia)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British </a:t>
            </a:r>
            <a:r>
              <a:rPr lang="es-CL" dirty="0" err="1"/>
              <a:t>Standart</a:t>
            </a:r>
            <a:r>
              <a:rPr lang="es-CL" dirty="0"/>
              <a:t> (Inglaterra).</a:t>
            </a:r>
          </a:p>
          <a:p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725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e69288202_0_316"/>
          <p:cNvSpPr/>
          <p:nvPr/>
        </p:nvSpPr>
        <p:spPr>
          <a:xfrm rot="16200000">
            <a:off x="10318249" y="9082"/>
            <a:ext cx="392646" cy="394928"/>
          </a:xfrm>
          <a:custGeom>
            <a:avLst/>
            <a:gdLst/>
            <a:ahLst/>
            <a:cxnLst/>
            <a:rect l="l" t="t" r="r" b="b"/>
            <a:pathLst>
              <a:path w="456565" h="456564" extrusionOk="0">
                <a:moveTo>
                  <a:pt x="456374" y="0"/>
                </a:moveTo>
                <a:lnTo>
                  <a:pt x="0" y="456375"/>
                </a:lnTo>
                <a:lnTo>
                  <a:pt x="456374" y="456375"/>
                </a:lnTo>
                <a:lnTo>
                  <a:pt x="456374" y="0"/>
                </a:lnTo>
                <a:close/>
              </a:path>
            </a:pathLst>
          </a:custGeom>
          <a:solidFill>
            <a:srgbClr val="D4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rial"/>
              <a:buNone/>
            </a:pPr>
            <a:endParaRPr sz="154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3e69288202_0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" y="5838792"/>
            <a:ext cx="106939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3e69288202_0_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981" y="5468207"/>
            <a:ext cx="1878973" cy="2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CAA9750-B1D3-DF46-F998-5533F72F2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5" y="190191"/>
            <a:ext cx="1134035" cy="3822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882F4D-E02E-625F-00F0-931BE8481133}"/>
              </a:ext>
            </a:extLst>
          </p:cNvPr>
          <p:cNvSpPr txBox="1"/>
          <p:nvPr/>
        </p:nvSpPr>
        <p:spPr>
          <a:xfrm>
            <a:off x="3195230" y="402869"/>
            <a:ext cx="47672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/>
              <a:t>CONTROLES DE LA FABRICACIÓN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F15A41-A0D0-8E68-6134-70BE286F526A}"/>
              </a:ext>
            </a:extLst>
          </p:cNvPr>
          <p:cNvSpPr txBox="1"/>
          <p:nvPr/>
        </p:nvSpPr>
        <p:spPr>
          <a:xfrm>
            <a:off x="413065" y="1385778"/>
            <a:ext cx="439792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Dentro de los controles destructivos están</a:t>
            </a:r>
            <a:r>
              <a:rPr lang="es-CL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Ensayo de rotura por tracción del material base. Ensayo de plegado del material base. </a:t>
            </a:r>
          </a:p>
          <a:p>
            <a:pPr algn="just"/>
            <a:endParaRPr lang="es-CL" dirty="0">
              <a:latin typeface="Open Sans" panose="020B0606030504020204" pitchFamily="34" charset="0"/>
            </a:endParaRPr>
          </a:p>
          <a:p>
            <a:pPr algn="just"/>
            <a:r>
              <a:rPr lang="es-CL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Dentro de los controles no destructivos están</a:t>
            </a:r>
            <a:r>
              <a:rPr lang="es-CL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Radiografiado de todas las soldaduras, con el fin de que el material se comporte uniformemente. </a:t>
            </a:r>
          </a:p>
          <a:p>
            <a:pPr algn="just"/>
            <a:r>
              <a:rPr lang="es-CL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Posibilidad de utilización de líquidos penetrantes o ultrasonidos como controles sustitutivos del anterior. </a:t>
            </a:r>
          </a:p>
          <a:p>
            <a:pPr algn="just"/>
            <a:r>
              <a:rPr lang="es-CL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Revisión mediante detección de helio de las soldaduras</a:t>
            </a:r>
          </a:p>
          <a:p>
            <a:br>
              <a:rPr lang="es-CL" dirty="0"/>
            </a:br>
            <a:endParaRPr lang="es-CL" dirty="0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43EA02D4-8346-4AD3-F4E0-EF79CA82A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851" y="1248096"/>
            <a:ext cx="414083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6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e69288202_0_316"/>
          <p:cNvSpPr/>
          <p:nvPr/>
        </p:nvSpPr>
        <p:spPr>
          <a:xfrm rot="16200000">
            <a:off x="10318249" y="9082"/>
            <a:ext cx="392646" cy="394928"/>
          </a:xfrm>
          <a:custGeom>
            <a:avLst/>
            <a:gdLst/>
            <a:ahLst/>
            <a:cxnLst/>
            <a:rect l="l" t="t" r="r" b="b"/>
            <a:pathLst>
              <a:path w="456565" h="456564" extrusionOk="0">
                <a:moveTo>
                  <a:pt x="456374" y="0"/>
                </a:moveTo>
                <a:lnTo>
                  <a:pt x="0" y="456375"/>
                </a:lnTo>
                <a:lnTo>
                  <a:pt x="456374" y="456375"/>
                </a:lnTo>
                <a:lnTo>
                  <a:pt x="456374" y="0"/>
                </a:lnTo>
                <a:close/>
              </a:path>
            </a:pathLst>
          </a:custGeom>
          <a:solidFill>
            <a:srgbClr val="D4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rial"/>
              <a:buNone/>
            </a:pPr>
            <a:endParaRPr sz="154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3e69288202_0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" y="5838792"/>
            <a:ext cx="106939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3e69288202_0_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981" y="5468207"/>
            <a:ext cx="1878973" cy="2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CAA9750-B1D3-DF46-F998-5533F72F2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5" y="190191"/>
            <a:ext cx="1134035" cy="3822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882F4D-E02E-625F-00F0-931BE8481133}"/>
              </a:ext>
            </a:extLst>
          </p:cNvPr>
          <p:cNvSpPr txBox="1"/>
          <p:nvPr/>
        </p:nvSpPr>
        <p:spPr>
          <a:xfrm>
            <a:off x="3195230" y="402869"/>
            <a:ext cx="4302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/>
              <a:t>INFORMACION RELEVANTE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46B55D-362E-EDEF-511F-DFDB865B5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681" y="1161365"/>
            <a:ext cx="5818299" cy="42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e69288202_0_316"/>
          <p:cNvSpPr/>
          <p:nvPr/>
        </p:nvSpPr>
        <p:spPr>
          <a:xfrm rot="16200000">
            <a:off x="10318249" y="9082"/>
            <a:ext cx="392646" cy="394928"/>
          </a:xfrm>
          <a:custGeom>
            <a:avLst/>
            <a:gdLst/>
            <a:ahLst/>
            <a:cxnLst/>
            <a:rect l="l" t="t" r="r" b="b"/>
            <a:pathLst>
              <a:path w="456565" h="456564" extrusionOk="0">
                <a:moveTo>
                  <a:pt x="456374" y="0"/>
                </a:moveTo>
                <a:lnTo>
                  <a:pt x="0" y="456375"/>
                </a:lnTo>
                <a:lnTo>
                  <a:pt x="456374" y="456375"/>
                </a:lnTo>
                <a:lnTo>
                  <a:pt x="456374" y="0"/>
                </a:lnTo>
                <a:close/>
              </a:path>
            </a:pathLst>
          </a:custGeom>
          <a:solidFill>
            <a:srgbClr val="D4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rial"/>
              <a:buNone/>
            </a:pPr>
            <a:endParaRPr sz="154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3e69288202_0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" y="5838792"/>
            <a:ext cx="106939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3e69288202_0_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981" y="5468207"/>
            <a:ext cx="1878973" cy="2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CAA9750-B1D3-DF46-F998-5533F72F2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5" y="190191"/>
            <a:ext cx="1134035" cy="3822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882F4D-E02E-625F-00F0-931BE8481133}"/>
              </a:ext>
            </a:extLst>
          </p:cNvPr>
          <p:cNvSpPr txBox="1"/>
          <p:nvPr/>
        </p:nvSpPr>
        <p:spPr>
          <a:xfrm>
            <a:off x="3195230" y="402869"/>
            <a:ext cx="4302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/>
              <a:t>INFORMACION RELEVANTE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ABCFB0-02BE-6AED-AEE9-5D19AA7F0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990" y="1213132"/>
            <a:ext cx="5998854" cy="41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0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e69288202_0_316"/>
          <p:cNvSpPr/>
          <p:nvPr/>
        </p:nvSpPr>
        <p:spPr>
          <a:xfrm rot="16200000">
            <a:off x="10318249" y="9082"/>
            <a:ext cx="392646" cy="394928"/>
          </a:xfrm>
          <a:custGeom>
            <a:avLst/>
            <a:gdLst/>
            <a:ahLst/>
            <a:cxnLst/>
            <a:rect l="l" t="t" r="r" b="b"/>
            <a:pathLst>
              <a:path w="456565" h="456564" extrusionOk="0">
                <a:moveTo>
                  <a:pt x="456374" y="0"/>
                </a:moveTo>
                <a:lnTo>
                  <a:pt x="0" y="456375"/>
                </a:lnTo>
                <a:lnTo>
                  <a:pt x="456374" y="456375"/>
                </a:lnTo>
                <a:lnTo>
                  <a:pt x="456374" y="0"/>
                </a:lnTo>
                <a:close/>
              </a:path>
            </a:pathLst>
          </a:custGeom>
          <a:solidFill>
            <a:srgbClr val="D4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rial"/>
              <a:buNone/>
            </a:pPr>
            <a:endParaRPr sz="154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3e69288202_0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" y="5838792"/>
            <a:ext cx="106939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3e69288202_0_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981" y="5468207"/>
            <a:ext cx="1878973" cy="2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CAA9750-B1D3-DF46-F998-5533F72F2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5" y="190191"/>
            <a:ext cx="1134035" cy="3822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882F4D-E02E-625F-00F0-931BE8481133}"/>
              </a:ext>
            </a:extLst>
          </p:cNvPr>
          <p:cNvSpPr txBox="1"/>
          <p:nvPr/>
        </p:nvSpPr>
        <p:spPr>
          <a:xfrm>
            <a:off x="3195230" y="579954"/>
            <a:ext cx="43023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/>
              <a:t>OPERACIÓN EN EMERGENCIAS CON GNL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58397A-24D6-CE92-6023-C5C333969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33" y="1369396"/>
            <a:ext cx="9019309" cy="39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4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e69288202_0_316"/>
          <p:cNvSpPr/>
          <p:nvPr/>
        </p:nvSpPr>
        <p:spPr>
          <a:xfrm rot="16200000">
            <a:off x="10318249" y="9082"/>
            <a:ext cx="392646" cy="394928"/>
          </a:xfrm>
          <a:custGeom>
            <a:avLst/>
            <a:gdLst/>
            <a:ahLst/>
            <a:cxnLst/>
            <a:rect l="l" t="t" r="r" b="b"/>
            <a:pathLst>
              <a:path w="456565" h="456564" extrusionOk="0">
                <a:moveTo>
                  <a:pt x="456374" y="0"/>
                </a:moveTo>
                <a:lnTo>
                  <a:pt x="0" y="456375"/>
                </a:lnTo>
                <a:lnTo>
                  <a:pt x="456374" y="456375"/>
                </a:lnTo>
                <a:lnTo>
                  <a:pt x="456374" y="0"/>
                </a:lnTo>
                <a:close/>
              </a:path>
            </a:pathLst>
          </a:custGeom>
          <a:solidFill>
            <a:srgbClr val="D4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rial"/>
              <a:buNone/>
            </a:pPr>
            <a:endParaRPr sz="1542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3e69288202_0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63" y="5838792"/>
            <a:ext cx="106939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3e69288202_0_3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7981" y="5468207"/>
            <a:ext cx="1878973" cy="22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CAA9750-B1D3-DF46-F998-5533F72F2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5" y="190191"/>
            <a:ext cx="1134035" cy="38226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882F4D-E02E-625F-00F0-931BE8481133}"/>
              </a:ext>
            </a:extLst>
          </p:cNvPr>
          <p:cNvSpPr txBox="1"/>
          <p:nvPr/>
        </p:nvSpPr>
        <p:spPr>
          <a:xfrm>
            <a:off x="3195230" y="402869"/>
            <a:ext cx="43023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/>
              <a:t>OPERACIÓN EN EMERGENCIAS CON GNL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CDE0DF-CA3F-BB31-2137-59FFECD3E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74" y="1227653"/>
            <a:ext cx="9237851" cy="398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3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8823</TotalTime>
  <Words>259</Words>
  <Application>Microsoft Macintosh PowerPoint</Application>
  <PresentationFormat>Personalizado</PresentationFormat>
  <Paragraphs>35</Paragraphs>
  <Slides>11</Slides>
  <Notes>11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LéO Ávila</dc:creator>
  <cp:lastModifiedBy>Simon Araya</cp:lastModifiedBy>
  <cp:revision>374</cp:revision>
  <dcterms:created xsi:type="dcterms:W3CDTF">2019-10-29T11:20:25Z</dcterms:created>
  <dcterms:modified xsi:type="dcterms:W3CDTF">2023-04-20T08:27:04Z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2019-08-16T00:00:00Z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2019-10-29T00:00:00Z</vt:filetime>
  </property>
  <property fmtid="{D5CDD505-2E9C-101B-9397-08002B2CF9AE}" pid="5" name="ContentTypeId">
    <vt:lpwstr>0x010100AD3F929A44642448861CDFD1FB500A13</vt:lpwstr>
  </property>
</Properties>
</file>